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71" r:id="rId11"/>
    <p:sldId id="267" r:id="rId12"/>
    <p:sldId id="273" r:id="rId13"/>
    <p:sldId id="274" r:id="rId14"/>
    <p:sldId id="272" r:id="rId15"/>
    <p:sldId id="275" r:id="rId16"/>
    <p:sldId id="276" r:id="rId17"/>
    <p:sldId id="277" r:id="rId18"/>
    <p:sldId id="278" r:id="rId19"/>
    <p:sldId id="279" r:id="rId20"/>
    <p:sldId id="280" r:id="rId21"/>
    <p:sldId id="281" r:id="rId22"/>
    <p:sldId id="283" r:id="rId23"/>
    <p:sldId id="284" r:id="rId24"/>
    <p:sldId id="285" r:id="rId25"/>
    <p:sldId id="292" r:id="rId26"/>
    <p:sldId id="291" r:id="rId27"/>
    <p:sldId id="293" r:id="rId28"/>
    <p:sldId id="268" r:id="rId29"/>
    <p:sldId id="270" r:id="rId30"/>
    <p:sldId id="286" r:id="rId31"/>
    <p:sldId id="287" r:id="rId32"/>
    <p:sldId id="288" r:id="rId33"/>
    <p:sldId id="289" r:id="rId34"/>
    <p:sldId id="29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18" autoAdjust="0"/>
  </p:normalViewPr>
  <p:slideViewPr>
    <p:cSldViewPr snapToGrid="0">
      <p:cViewPr varScale="1">
        <p:scale>
          <a:sx n="60" d="100"/>
          <a:sy n="60" d="100"/>
        </p:scale>
        <p:origin x="9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259C12-E326-42ED-B185-36BFB82E3937}" type="datetimeFigureOut">
              <a:rPr lang="en-SG" smtClean="0"/>
              <a:t>1/4/2024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91DFED-C59E-4432-8727-3659CC1F4C72}" type="slidenum">
              <a:rPr lang="en-SG" smtClean="0"/>
              <a:t>‹#›</a:t>
            </a:fld>
            <a:endParaRPr lang="en-SG"/>
          </a:p>
        </p:txBody>
      </p:sp>
    </p:spTree>
    <p:extLst>
      <p:ext uri="{BB962C8B-B14F-4D97-AF65-F5344CB8AC3E}">
        <p14:creationId xmlns:p14="http://schemas.microsoft.com/office/powerpoint/2010/main" val="3324356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5E91DFED-C59E-4432-8727-3659CC1F4C72}" type="slidenum">
              <a:rPr lang="en-SG" smtClean="0"/>
              <a:t>30</a:t>
            </a:fld>
            <a:endParaRPr lang="en-SG"/>
          </a:p>
        </p:txBody>
      </p:sp>
    </p:spTree>
    <p:extLst>
      <p:ext uri="{BB962C8B-B14F-4D97-AF65-F5344CB8AC3E}">
        <p14:creationId xmlns:p14="http://schemas.microsoft.com/office/powerpoint/2010/main" val="241478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1288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928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09441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541059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04480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767097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23464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320430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396809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6814F5-AC94-470F-A6BF-B6552F7AB167}" type="datetimeFigureOut">
              <a:rPr lang="en-SG" smtClean="0"/>
              <a:t>1/4/2024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44847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6814F5-AC94-470F-A6BF-B6552F7AB167}" type="datetimeFigureOut">
              <a:rPr lang="en-SG" smtClean="0"/>
              <a:t>1/4/2024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199409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6814F5-AC94-470F-A6BF-B6552F7AB167}" type="datetimeFigureOut">
              <a:rPr lang="en-SG" smtClean="0"/>
              <a:t>1/4/2024</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407992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6814F5-AC94-470F-A6BF-B6552F7AB167}" type="datetimeFigureOut">
              <a:rPr lang="en-SG" smtClean="0"/>
              <a:t>1/4/2024</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233617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814F5-AC94-470F-A6BF-B6552F7AB167}" type="datetimeFigureOut">
              <a:rPr lang="en-SG" smtClean="0"/>
              <a:t>1/4/2024</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109231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6814F5-AC94-470F-A6BF-B6552F7AB167}" type="datetimeFigureOut">
              <a:rPr lang="en-SG" smtClean="0"/>
              <a:t>1/4/2024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2705843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6814F5-AC94-470F-A6BF-B6552F7AB167}" type="datetimeFigureOut">
              <a:rPr lang="en-SG" smtClean="0"/>
              <a:t>1/4/2024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46FD92F2-3990-4004-91CC-3D1C43C07987}" type="slidenum">
              <a:rPr lang="en-SG" smtClean="0"/>
              <a:t>‹#›</a:t>
            </a:fld>
            <a:endParaRPr lang="en-SG"/>
          </a:p>
        </p:txBody>
      </p:sp>
    </p:spTree>
    <p:extLst>
      <p:ext uri="{BB962C8B-B14F-4D97-AF65-F5344CB8AC3E}">
        <p14:creationId xmlns:p14="http://schemas.microsoft.com/office/powerpoint/2010/main" val="1958572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6814F5-AC94-470F-A6BF-B6552F7AB167}" type="datetimeFigureOut">
              <a:rPr lang="en-SG" smtClean="0"/>
              <a:t>1/4/2024</a:t>
            </a:fld>
            <a:endParaRPr lang="en-SG"/>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6FD92F2-3990-4004-91CC-3D1C43C07987}" type="slidenum">
              <a:rPr lang="en-SG" smtClean="0"/>
              <a:t>‹#›</a:t>
            </a:fld>
            <a:endParaRPr lang="en-SG"/>
          </a:p>
        </p:txBody>
      </p:sp>
    </p:spTree>
    <p:extLst>
      <p:ext uri="{BB962C8B-B14F-4D97-AF65-F5344CB8AC3E}">
        <p14:creationId xmlns:p14="http://schemas.microsoft.com/office/powerpoint/2010/main" val="1974086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1C3B91-87E3-890C-AC6F-B26100A0CB5D}"/>
              </a:ext>
            </a:extLst>
          </p:cNvPr>
          <p:cNvSpPr txBox="1"/>
          <p:nvPr/>
        </p:nvSpPr>
        <p:spPr>
          <a:xfrm>
            <a:off x="1499135" y="295936"/>
            <a:ext cx="7259854" cy="1599477"/>
          </a:xfrm>
          <a:prstGeom prst="rect">
            <a:avLst/>
          </a:prstGeom>
          <a:noFill/>
        </p:spPr>
        <p:txBody>
          <a:bodyPr wrap="square">
            <a:spAutoFit/>
          </a:bodyPr>
          <a:lstStyle/>
          <a:p>
            <a:pPr marL="0" marR="0" algn="ctr">
              <a:spcBef>
                <a:spcPts val="600"/>
              </a:spcBef>
              <a:spcAft>
                <a:spcPts val="0"/>
              </a:spcAft>
            </a:pPr>
            <a:r>
              <a:rPr lang="en-US" sz="24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HƯỚNG DẪN</a:t>
            </a:r>
            <a:endParaRPr lang="en-SG" sz="24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600"/>
              </a:spcBef>
              <a:spcAft>
                <a:spcPts val="0"/>
              </a:spcAft>
            </a:pPr>
            <a:r>
              <a:rPr lang="en-US" sz="24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TẠO NHẬT KÝ CÔNG VIỆC TRÊN ỨNG DỤNG GOOGLE SHEETS</a:t>
            </a:r>
            <a:endParaRPr lang="en-SG" sz="24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ts val="1800"/>
              </a:lnSpc>
              <a:spcBef>
                <a:spcPts val="600"/>
              </a:spcBef>
              <a:spcAft>
                <a:spcPts val="0"/>
              </a:spcAft>
            </a:pPr>
            <a:r>
              <a:rPr lang="en-US" sz="24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3887093-7D21-6749-6D7F-F1573F8CC1EE}"/>
              </a:ext>
            </a:extLst>
          </p:cNvPr>
          <p:cNvSpPr txBox="1"/>
          <p:nvPr/>
        </p:nvSpPr>
        <p:spPr>
          <a:xfrm>
            <a:off x="488482" y="1844118"/>
            <a:ext cx="8896150" cy="373467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nhật ký </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dụng</a:t>
            </a:r>
          </a:p>
          <a:p>
            <a:pPr indent="360045" algn="just">
              <a:lnSpc>
                <a:spcPct val="150000"/>
              </a:lnSpc>
              <a:spcBef>
                <a:spcPts val="600"/>
              </a:spcBef>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Cập nhật thông tin bảng nhật ký cá nhân</a:t>
            </a:r>
          </a:p>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3. Cập nhật thông tin bảng tổng hợp nhật ký</a:t>
            </a:r>
          </a:p>
          <a:p>
            <a:pPr indent="360045" algn="just">
              <a:lnSpc>
                <a:spcPct val="150000"/>
              </a:lnSpc>
              <a:spcBef>
                <a:spcPts val="600"/>
              </a:spcBef>
            </a:pP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 4. Phân quyền bảng nhật ký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50000"/>
              </a:lnSpc>
              <a:spcBef>
                <a:spcPts val="600"/>
              </a:spcBef>
              <a:spcAft>
                <a:spcPts val="0"/>
              </a:spcAft>
            </a:pP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 5. </a:t>
            </a:r>
            <a:r>
              <a:rPr lang="en-US" sz="2400" b="1" kern="10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nhập</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nhật ký hàng </a:t>
            </a:r>
            <a:r>
              <a:rPr lang="en-US" sz="2400" b="1" kern="10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endPar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ct val="150000"/>
              </a:lnSpc>
              <a:spcBef>
                <a:spcPts val="600"/>
              </a:spcBef>
              <a:spcAft>
                <a:spcPts val="0"/>
              </a:spcAft>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cáo nhật ký hàng tháng, năm</a:t>
            </a:r>
          </a:p>
        </p:txBody>
      </p:sp>
    </p:spTree>
    <p:extLst>
      <p:ext uri="{BB962C8B-B14F-4D97-AF65-F5344CB8AC3E}">
        <p14:creationId xmlns:p14="http://schemas.microsoft.com/office/powerpoint/2010/main" val="2482782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2. Cập nhật thông tin nhật ký</a:t>
            </a:r>
            <a:endParaRPr lang="en-SG" sz="24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1076452"/>
            <a:ext cx="8992403" cy="323165"/>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2</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Cập nhật đầy đủ các thông tin trong bảng nhật ký</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DBDDDA0-D33D-AD07-7763-66F0E62E1229}"/>
              </a:ext>
            </a:extLst>
          </p:cNvPr>
          <p:cNvSpPr txBox="1"/>
          <p:nvPr/>
        </p:nvSpPr>
        <p:spPr>
          <a:xfrm>
            <a:off x="650506" y="5685349"/>
            <a:ext cx="10023911" cy="323165"/>
          </a:xfrm>
          <a:prstGeom prst="rect">
            <a:avLst/>
          </a:prstGeom>
          <a:noFill/>
        </p:spPr>
        <p:txBody>
          <a:bodyPr wrap="square">
            <a:spAutoFit/>
          </a:bodyPr>
          <a:lstStyle/>
          <a:p>
            <a:pPr marL="285750" indent="-285750" algn="just">
              <a:lnSpc>
                <a:spcPts val="1800"/>
              </a:lnSpc>
              <a:spcBef>
                <a:spcPts val="600"/>
              </a:spcBef>
              <a:buFontTx/>
              <a:buChar char="-"/>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Lưu ý: Các thông tin chỉ nhập một lần, trừ ngày ghi nhật ký.  </a:t>
            </a:r>
          </a:p>
        </p:txBody>
      </p:sp>
      <p:pic>
        <p:nvPicPr>
          <p:cNvPr id="4" name="Picture 3">
            <a:extLst>
              <a:ext uri="{FF2B5EF4-FFF2-40B4-BE49-F238E27FC236}">
                <a16:creationId xmlns:a16="http://schemas.microsoft.com/office/drawing/2014/main" id="{0E7432E8-E54F-3936-4EA2-FD42D5D76C0D}"/>
              </a:ext>
            </a:extLst>
          </p:cNvPr>
          <p:cNvPicPr>
            <a:picLocks noChangeAspect="1"/>
          </p:cNvPicPr>
          <p:nvPr/>
        </p:nvPicPr>
        <p:blipFill rotWithShape="1">
          <a:blip r:embed="rId2"/>
          <a:srcRect t="29474" r="8105" b="7368"/>
          <a:stretch/>
        </p:blipFill>
        <p:spPr>
          <a:xfrm>
            <a:off x="403861" y="1450178"/>
            <a:ext cx="11203806" cy="4103599"/>
          </a:xfrm>
          <a:prstGeom prst="rect">
            <a:avLst/>
          </a:prstGeom>
        </p:spPr>
      </p:pic>
      <p:sp>
        <p:nvSpPr>
          <p:cNvPr id="2" name="Rectangle 1">
            <a:extLst>
              <a:ext uri="{FF2B5EF4-FFF2-40B4-BE49-F238E27FC236}">
                <a16:creationId xmlns:a16="http://schemas.microsoft.com/office/drawing/2014/main" id="{E28D849A-2C62-185A-B5CC-0C73EB42B45A}"/>
              </a:ext>
            </a:extLst>
          </p:cNvPr>
          <p:cNvSpPr/>
          <p:nvPr/>
        </p:nvSpPr>
        <p:spPr>
          <a:xfrm>
            <a:off x="8125728" y="1881079"/>
            <a:ext cx="1143400" cy="374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959539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Cập nhật thông tin bảng tổng hợp</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691441"/>
            <a:ext cx="8992403" cy="323165"/>
          </a:xfrm>
          <a:prstGeom prst="rect">
            <a:avLst/>
          </a:prstGeom>
          <a:noFill/>
        </p:spPr>
        <p:txBody>
          <a:bodyPr wrap="square">
            <a:spAutoFit/>
          </a:bodyPr>
          <a:lstStyle/>
          <a:p>
            <a:pPr marL="0" marR="0" indent="360045" algn="just">
              <a:lnSpc>
                <a:spcPts val="1800"/>
              </a:lnSpc>
              <a:spcBef>
                <a:spcPts val="600"/>
              </a:spcBef>
              <a:spcAft>
                <a:spcPts val="0"/>
              </a:spcAft>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1. C</a:t>
            </a: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ập nhật các thông tin bản tổng hợp (Sheet Tổng hợp)</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DBDDDA0-D33D-AD07-7763-66F0E62E1229}"/>
              </a:ext>
            </a:extLst>
          </p:cNvPr>
          <p:cNvSpPr txBox="1"/>
          <p:nvPr/>
        </p:nvSpPr>
        <p:spPr>
          <a:xfrm>
            <a:off x="1208768" y="6262857"/>
            <a:ext cx="10466676" cy="323165"/>
          </a:xfrm>
          <a:prstGeom prst="rect">
            <a:avLst/>
          </a:prstGeom>
          <a:noFill/>
        </p:spPr>
        <p:txBody>
          <a:bodyPr wrap="square">
            <a:spAutoFit/>
          </a:bodyPr>
          <a:lstStyle/>
          <a:p>
            <a:pPr marL="285750" marR="0" indent="-285750" algn="just">
              <a:lnSpc>
                <a:spcPts val="1800"/>
              </a:lnSpc>
              <a:spcBef>
                <a:spcPts val="600"/>
              </a:spcBef>
              <a:spcAft>
                <a:spcPts val="0"/>
              </a:spcAft>
              <a:buFontTx/>
              <a:buChar char="-"/>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Cập nhật Họ và tên thành viên của cơ quan bằng cách click chọn và nhập họ và tên</a:t>
            </a:r>
          </a:p>
        </p:txBody>
      </p:sp>
      <p:pic>
        <p:nvPicPr>
          <p:cNvPr id="9" name="Picture 8">
            <a:extLst>
              <a:ext uri="{FF2B5EF4-FFF2-40B4-BE49-F238E27FC236}">
                <a16:creationId xmlns:a16="http://schemas.microsoft.com/office/drawing/2014/main" id="{956D3703-771B-32CF-BC26-53BEE9155337}"/>
              </a:ext>
            </a:extLst>
          </p:cNvPr>
          <p:cNvPicPr>
            <a:picLocks noChangeAspect="1"/>
          </p:cNvPicPr>
          <p:nvPr/>
        </p:nvPicPr>
        <p:blipFill rotWithShape="1">
          <a:blip r:embed="rId2"/>
          <a:srcRect t="29333" r="62737" b="26597"/>
          <a:stretch/>
        </p:blipFill>
        <p:spPr>
          <a:xfrm>
            <a:off x="1164657" y="1027379"/>
            <a:ext cx="8807116" cy="5139180"/>
          </a:xfrm>
          <a:prstGeom prst="rect">
            <a:avLst/>
          </a:prstGeom>
        </p:spPr>
      </p:pic>
      <p:sp>
        <p:nvSpPr>
          <p:cNvPr id="13" name="Rectangle 12">
            <a:extLst>
              <a:ext uri="{FF2B5EF4-FFF2-40B4-BE49-F238E27FC236}">
                <a16:creationId xmlns:a16="http://schemas.microsoft.com/office/drawing/2014/main" id="{B8C2CCCC-8E42-CBB2-A561-220043F83139}"/>
              </a:ext>
            </a:extLst>
          </p:cNvPr>
          <p:cNvSpPr/>
          <p:nvPr/>
        </p:nvSpPr>
        <p:spPr>
          <a:xfrm>
            <a:off x="1994245" y="3316317"/>
            <a:ext cx="1595978" cy="17080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770585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Cập nhật thông tin bảng tổng hợp</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691441"/>
            <a:ext cx="8992403" cy="323165"/>
          </a:xfrm>
          <a:prstGeom prst="rect">
            <a:avLst/>
          </a:prstGeom>
          <a:noFill/>
        </p:spPr>
        <p:txBody>
          <a:bodyPr wrap="square">
            <a:spAutoFit/>
          </a:bodyPr>
          <a:lstStyle/>
          <a:p>
            <a:pPr marL="0" marR="0" indent="360045" algn="just">
              <a:lnSpc>
                <a:spcPts val="1800"/>
              </a:lnSpc>
              <a:spcBef>
                <a:spcPts val="600"/>
              </a:spcBef>
              <a:spcAft>
                <a:spcPts val="0"/>
              </a:spcAft>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1. C</a:t>
            </a: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ập nhật các thông tin bản tổng hợp (Sheet Tổng hợp)</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1BFD650-AC56-7C37-92C4-2083131BC78F}"/>
              </a:ext>
            </a:extLst>
          </p:cNvPr>
          <p:cNvPicPr>
            <a:picLocks noChangeAspect="1"/>
          </p:cNvPicPr>
          <p:nvPr/>
        </p:nvPicPr>
        <p:blipFill rotWithShape="1">
          <a:blip r:embed="rId2"/>
          <a:srcRect t="47579" r="44105" b="8033"/>
          <a:stretch/>
        </p:blipFill>
        <p:spPr>
          <a:xfrm>
            <a:off x="719486" y="1027379"/>
            <a:ext cx="9627671" cy="4300662"/>
          </a:xfrm>
          <a:prstGeom prst="rect">
            <a:avLst/>
          </a:prstGeom>
        </p:spPr>
      </p:pic>
      <p:sp>
        <p:nvSpPr>
          <p:cNvPr id="8" name="TextBox 7">
            <a:extLst>
              <a:ext uri="{FF2B5EF4-FFF2-40B4-BE49-F238E27FC236}">
                <a16:creationId xmlns:a16="http://schemas.microsoft.com/office/drawing/2014/main" id="{D2309A0D-10BB-8F87-5779-206FE2D75A07}"/>
              </a:ext>
            </a:extLst>
          </p:cNvPr>
          <p:cNvSpPr txBox="1"/>
          <p:nvPr/>
        </p:nvSpPr>
        <p:spPr>
          <a:xfrm>
            <a:off x="236614" y="5521710"/>
            <a:ext cx="11053819" cy="630942"/>
          </a:xfrm>
          <a:prstGeom prst="rect">
            <a:avLst/>
          </a:prstGeom>
          <a:noFill/>
        </p:spPr>
        <p:txBody>
          <a:bodyPr wrap="square">
            <a:spAutoFit/>
          </a:bodyPr>
          <a:lstStyle/>
          <a:p>
            <a:pPr marL="285750" marR="0" indent="-285750" algn="just">
              <a:lnSpc>
                <a:spcPts val="1800"/>
              </a:lnSpc>
              <a:spcBef>
                <a:spcPts val="600"/>
              </a:spcBef>
              <a:spcAft>
                <a:spcPts val="0"/>
              </a:spcAft>
              <a:buFontTx/>
              <a:buChar char="-"/>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Để thêm hoặc xóa thành viên bằng cách click phải chuột vào đầu dòng tại vị trí cần thêm hoặc xóa</a:t>
            </a:r>
          </a:p>
          <a:p>
            <a:pPr marL="285750" marR="0" indent="-285750" algn="just">
              <a:lnSpc>
                <a:spcPts val="1800"/>
              </a:lnSpc>
              <a:spcBef>
                <a:spcPts val="600"/>
              </a:spcBef>
              <a:spcAft>
                <a:spcPts val="0"/>
              </a:spcAft>
              <a:buFontTx/>
              <a:buChar char="-"/>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Insert 1 row above (thêm dòng phía trên); Insert 1 row below (thêm dòng phía dưới); Delete row (xóa dòng)</a:t>
            </a:r>
          </a:p>
        </p:txBody>
      </p:sp>
    </p:spTree>
    <p:extLst>
      <p:ext uri="{BB962C8B-B14F-4D97-AF65-F5344CB8AC3E}">
        <p14:creationId xmlns:p14="http://schemas.microsoft.com/office/powerpoint/2010/main" val="423544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Cập nhật thông tin bảng tổng hợp</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691441"/>
            <a:ext cx="8992403" cy="323165"/>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2</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a:t>
            </a: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ập nhật thêm hàm khi bổ sung thêm dòng (Sheet Tổng hợp)</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87B5D11-D4D3-D4E3-A6EE-FCF89646BB14}"/>
              </a:ext>
            </a:extLst>
          </p:cNvPr>
          <p:cNvSpPr txBox="1"/>
          <p:nvPr/>
        </p:nvSpPr>
        <p:spPr>
          <a:xfrm>
            <a:off x="488479" y="4632778"/>
            <a:ext cx="11053819" cy="1477328"/>
          </a:xfrm>
          <a:prstGeom prst="rect">
            <a:avLst/>
          </a:prstGeom>
          <a:noFill/>
        </p:spPr>
        <p:txBody>
          <a:bodyPr wrap="square">
            <a:spAutoFit/>
          </a:bodyPr>
          <a:lstStyle/>
          <a:p>
            <a:r>
              <a:rPr lang="en-SG" b="1" i="1" u="sng">
                <a:solidFill>
                  <a:srgbClr val="000000"/>
                </a:solidFill>
                <a:latin typeface="Google Sans Mono"/>
              </a:rPr>
              <a:t>Chỉnh hàm:</a:t>
            </a:r>
          </a:p>
          <a:p>
            <a:r>
              <a:rPr lang="en-SG">
                <a:solidFill>
                  <a:srgbClr val="000000"/>
                </a:solidFill>
                <a:latin typeface="Google Sans Mono"/>
              </a:rPr>
              <a:t>- </a:t>
            </a:r>
            <a:r>
              <a:rPr lang="en-SG" b="0" i="0">
                <a:solidFill>
                  <a:srgbClr val="000000"/>
                </a:solidFill>
                <a:effectLst/>
                <a:latin typeface="Google Sans Mono"/>
              </a:rPr>
              <a:t>Cấp 4: =</a:t>
            </a:r>
            <a:r>
              <a:rPr lang="en-SG" b="0" i="0">
                <a:solidFill>
                  <a:srgbClr val="FF0000"/>
                </a:solidFill>
                <a:effectLst/>
                <a:latin typeface="Google Sans Mono"/>
              </a:rPr>
              <a:t>'Cá nhân 8'!R4/60; </a:t>
            </a:r>
            <a:r>
              <a:rPr lang="en-SG" b="0" i="0">
                <a:solidFill>
                  <a:srgbClr val="000000"/>
                </a:solidFill>
                <a:effectLst/>
                <a:latin typeface="Google Sans Mono"/>
              </a:rPr>
              <a:t>Cấp 3: =</a:t>
            </a:r>
            <a:r>
              <a:rPr lang="en-SG" b="0" i="0">
                <a:solidFill>
                  <a:srgbClr val="FF0000"/>
                </a:solidFill>
                <a:effectLst/>
                <a:latin typeface="Google Sans Mono"/>
              </a:rPr>
              <a:t>'Cá nhân 8’!R5/60; </a:t>
            </a:r>
            <a:r>
              <a:rPr lang="en-SG" b="0" i="0">
                <a:solidFill>
                  <a:srgbClr val="000000"/>
                </a:solidFill>
                <a:effectLst/>
                <a:latin typeface="Google Sans Mono"/>
              </a:rPr>
              <a:t>Cấp 2: =</a:t>
            </a:r>
            <a:r>
              <a:rPr lang="en-SG" b="0" i="0">
                <a:solidFill>
                  <a:srgbClr val="FF0000"/>
                </a:solidFill>
                <a:effectLst/>
                <a:latin typeface="Google Sans Mono"/>
              </a:rPr>
              <a:t>'Cá nhân 8’!R6/60; </a:t>
            </a:r>
            <a:r>
              <a:rPr lang="en-SG" b="0" i="0">
                <a:solidFill>
                  <a:srgbClr val="000000"/>
                </a:solidFill>
                <a:effectLst/>
                <a:latin typeface="Google Sans Mono"/>
              </a:rPr>
              <a:t>Cấp 1: =</a:t>
            </a:r>
            <a:r>
              <a:rPr lang="en-SG" b="0" i="0">
                <a:solidFill>
                  <a:srgbClr val="FF0000"/>
                </a:solidFill>
                <a:effectLst/>
                <a:latin typeface="Google Sans Mono"/>
              </a:rPr>
              <a:t>'Cá nhân 8’!R7/60;</a:t>
            </a:r>
          </a:p>
          <a:p>
            <a:r>
              <a:rPr lang="en-SG" b="0" i="0">
                <a:effectLst/>
                <a:latin typeface="Google Sans Mono"/>
              </a:rPr>
              <a:t>- Lãnh đạo, quản lý: </a:t>
            </a:r>
            <a:r>
              <a:rPr lang="en-SG" b="0" i="0">
                <a:solidFill>
                  <a:srgbClr val="000000"/>
                </a:solidFill>
                <a:effectLst/>
                <a:latin typeface="Google Sans Mono"/>
              </a:rPr>
              <a:t>=</a:t>
            </a:r>
            <a:r>
              <a:rPr lang="en-SG" b="0" i="0">
                <a:solidFill>
                  <a:srgbClr val="FF0000"/>
                </a:solidFill>
                <a:effectLst/>
                <a:latin typeface="Google Sans Mono"/>
              </a:rPr>
              <a:t>'Cá nhân 8’!S4/60; </a:t>
            </a:r>
            <a:r>
              <a:rPr lang="en-SG" b="0" i="0">
                <a:effectLst/>
                <a:latin typeface="Google Sans Mono"/>
              </a:rPr>
              <a:t>Khác:</a:t>
            </a:r>
            <a:r>
              <a:rPr lang="en-SG" b="0" i="0">
                <a:solidFill>
                  <a:srgbClr val="FF0000"/>
                </a:solidFill>
                <a:effectLst/>
                <a:latin typeface="Google Sans Mono"/>
              </a:rPr>
              <a:t> ='Cá nhân 8’!R8/60;</a:t>
            </a:r>
          </a:p>
          <a:p>
            <a:r>
              <a:rPr lang="en-SG" b="0" i="0">
                <a:effectLst/>
                <a:latin typeface="Google Sans Mono"/>
              </a:rPr>
              <a:t>- Xác định thừa thiếu: </a:t>
            </a:r>
            <a:r>
              <a:rPr lang="en-SG" b="0" i="0">
                <a:solidFill>
                  <a:srgbClr val="000000"/>
                </a:solidFill>
                <a:effectLst/>
                <a:latin typeface="Google Sans Mono"/>
              </a:rPr>
              <a:t>=IF(</a:t>
            </a:r>
            <a:r>
              <a:rPr lang="en-SG" b="0" i="0">
                <a:solidFill>
                  <a:srgbClr val="F7981D"/>
                </a:solidFill>
                <a:effectLst/>
                <a:latin typeface="Google Sans Mono"/>
              </a:rPr>
              <a:t>J17</a:t>
            </a:r>
            <a:r>
              <a:rPr lang="en-SG" b="0" i="0">
                <a:solidFill>
                  <a:srgbClr val="000000"/>
                </a:solidFill>
                <a:effectLst/>
                <a:latin typeface="Google Sans Mono"/>
              </a:rPr>
              <a:t>&gt;</a:t>
            </a:r>
            <a:r>
              <a:rPr lang="en-SG" b="0" i="0">
                <a:solidFill>
                  <a:srgbClr val="1155CC"/>
                </a:solidFill>
                <a:effectLst/>
                <a:latin typeface="Google Sans Mono"/>
              </a:rPr>
              <a:t>8</a:t>
            </a:r>
            <a:r>
              <a:rPr lang="en-SG" b="0" i="0">
                <a:solidFill>
                  <a:srgbClr val="000000"/>
                </a:solidFill>
                <a:effectLst/>
                <a:latin typeface="Google Sans Mono"/>
              </a:rPr>
              <a:t>,</a:t>
            </a:r>
            <a:r>
              <a:rPr lang="en-SG" b="0" i="0">
                <a:solidFill>
                  <a:srgbClr val="F7981D"/>
                </a:solidFill>
                <a:effectLst/>
                <a:latin typeface="Google Sans Mono"/>
              </a:rPr>
              <a:t>J17</a:t>
            </a:r>
            <a:r>
              <a:rPr lang="en-SG" b="0" i="0">
                <a:solidFill>
                  <a:srgbClr val="000000"/>
                </a:solidFill>
                <a:effectLst/>
                <a:latin typeface="Google Sans Mono"/>
              </a:rPr>
              <a:t>-</a:t>
            </a:r>
            <a:r>
              <a:rPr lang="en-SG" b="0" i="0">
                <a:solidFill>
                  <a:srgbClr val="1155CC"/>
                </a:solidFill>
                <a:effectLst/>
                <a:latin typeface="Google Sans Mono"/>
              </a:rPr>
              <a:t>8</a:t>
            </a:r>
            <a:r>
              <a:rPr lang="en-SG" b="0" i="0">
                <a:solidFill>
                  <a:srgbClr val="000000"/>
                </a:solidFill>
                <a:effectLst/>
                <a:latin typeface="Google Sans Mono"/>
              </a:rPr>
              <a:t>,</a:t>
            </a:r>
            <a:r>
              <a:rPr lang="en-SG" b="0" i="0">
                <a:solidFill>
                  <a:srgbClr val="1155CC"/>
                </a:solidFill>
                <a:effectLst/>
                <a:latin typeface="Google Sans Mono"/>
              </a:rPr>
              <a:t>8</a:t>
            </a:r>
            <a:r>
              <a:rPr lang="en-SG" b="0" i="0">
                <a:solidFill>
                  <a:srgbClr val="000000"/>
                </a:solidFill>
                <a:effectLst/>
                <a:latin typeface="Google Sans Mono"/>
              </a:rPr>
              <a:t>-</a:t>
            </a:r>
            <a:r>
              <a:rPr lang="en-SG" b="0" i="0">
                <a:solidFill>
                  <a:srgbClr val="F7981D"/>
                </a:solidFill>
                <a:effectLst/>
                <a:latin typeface="Google Sans Mono"/>
              </a:rPr>
              <a:t>J17</a:t>
            </a:r>
            <a:r>
              <a:rPr lang="en-SG" b="0" i="0">
                <a:solidFill>
                  <a:srgbClr val="000000"/>
                </a:solidFill>
                <a:effectLst/>
                <a:latin typeface="Google Sans Mono"/>
              </a:rPr>
              <a:t>)   </a:t>
            </a:r>
          </a:p>
          <a:p>
            <a:r>
              <a:rPr lang="en-SG" b="0" i="0">
                <a:solidFill>
                  <a:srgbClr val="FF0000"/>
                </a:solidFill>
                <a:effectLst/>
                <a:latin typeface="Google Sans Mono"/>
              </a:rPr>
              <a:t>- Các cột còn lại kéo xuống sẽ tự động cho công thức</a:t>
            </a:r>
          </a:p>
        </p:txBody>
      </p:sp>
      <p:pic>
        <p:nvPicPr>
          <p:cNvPr id="9" name="Picture 8">
            <a:extLst>
              <a:ext uri="{FF2B5EF4-FFF2-40B4-BE49-F238E27FC236}">
                <a16:creationId xmlns:a16="http://schemas.microsoft.com/office/drawing/2014/main" id="{FA338D12-7534-EC18-E3C4-A8C288BE8798}"/>
              </a:ext>
            </a:extLst>
          </p:cNvPr>
          <p:cNvPicPr>
            <a:picLocks noChangeAspect="1"/>
          </p:cNvPicPr>
          <p:nvPr/>
        </p:nvPicPr>
        <p:blipFill rotWithShape="1">
          <a:blip r:embed="rId2"/>
          <a:srcRect t="47342" r="40316" b="7592"/>
          <a:stretch/>
        </p:blipFill>
        <p:spPr>
          <a:xfrm>
            <a:off x="922820" y="990471"/>
            <a:ext cx="8327057" cy="3536761"/>
          </a:xfrm>
          <a:prstGeom prst="rect">
            <a:avLst/>
          </a:prstGeom>
        </p:spPr>
      </p:pic>
      <p:sp>
        <p:nvSpPr>
          <p:cNvPr id="10" name="Rectangle 9">
            <a:extLst>
              <a:ext uri="{FF2B5EF4-FFF2-40B4-BE49-F238E27FC236}">
                <a16:creationId xmlns:a16="http://schemas.microsoft.com/office/drawing/2014/main" id="{51F8578C-3291-0397-6A75-4E6C6AA282EF}"/>
              </a:ext>
            </a:extLst>
          </p:cNvPr>
          <p:cNvSpPr/>
          <p:nvPr/>
        </p:nvSpPr>
        <p:spPr>
          <a:xfrm>
            <a:off x="8751180" y="3349592"/>
            <a:ext cx="702030" cy="221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076980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CE7792-4305-411B-3D97-C49F70DD8929}"/>
              </a:ext>
            </a:extLst>
          </p:cNvPr>
          <p:cNvSpPr txBox="1"/>
          <p:nvPr/>
        </p:nvSpPr>
        <p:spPr>
          <a:xfrm>
            <a:off x="719488" y="1259330"/>
            <a:ext cx="9136780" cy="2843342"/>
          </a:xfrm>
          <a:prstGeom prst="rect">
            <a:avLst/>
          </a:prstGeom>
          <a:noFill/>
        </p:spPr>
        <p:txBody>
          <a:bodyPr wrap="square">
            <a:spAutoFit/>
          </a:bodyPr>
          <a:lstStyle/>
          <a:p>
            <a:pPr marR="0" algn="just">
              <a:lnSpc>
                <a:spcPct val="150000"/>
              </a:lnSpc>
              <a:spcBef>
                <a:spcPts val="600"/>
              </a:spcBef>
              <a:spcAft>
                <a:spcPts val="0"/>
              </a:spcAft>
            </a:pPr>
            <a:r>
              <a:rPr lang="en-US"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 phân quyền cần có tài khoản gmail của người trực tiếp quản lý và người ghi nhật ký</a:t>
            </a:r>
          </a:p>
          <a:p>
            <a:pPr marR="0" algn="just">
              <a:lnSpc>
                <a:spcPct val="1500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1. Phân quyền bảng nhật ký công việc cá nhân:</a:t>
            </a:r>
          </a:p>
          <a:p>
            <a:pPr marR="0" algn="just">
              <a:lnSpc>
                <a:spcPct val="1500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 Người ghi nhật ký có quyền nhập nhật ký công việc từ cột (1) đến cột (9)</a:t>
            </a:r>
          </a:p>
          <a:p>
            <a:pPr marR="0" algn="just">
              <a:lnSpc>
                <a:spcPct val="1500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(2) Người trực tiếp quản lý có quyền đánh giá, nhận xét từ cột (10) đến cột (14)</a:t>
            </a:r>
          </a:p>
          <a:p>
            <a:pPr marR="0" algn="just">
              <a:lnSpc>
                <a:spcPct val="150000"/>
              </a:lnSpc>
              <a:spcBef>
                <a:spcPts val="600"/>
              </a:spcBef>
              <a:spcAft>
                <a:spcPts val="0"/>
              </a:spcAft>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2. Ph</a:t>
            </a: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ân quyền bảng tổng hợp nhật ký: Người trực tiếp quản lý và người ghi nhật ký chỉ có có quyền xem bảng tổng hợp nhập nhật ký công việc, không có quyền chỉnh sửa</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3078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CE7792-4305-411B-3D97-C49F70DD8929}"/>
              </a:ext>
            </a:extLst>
          </p:cNvPr>
          <p:cNvSpPr txBox="1"/>
          <p:nvPr/>
        </p:nvSpPr>
        <p:spPr>
          <a:xfrm>
            <a:off x="719488" y="826194"/>
            <a:ext cx="9136780" cy="1000274"/>
          </a:xfrm>
          <a:prstGeom prst="rect">
            <a:avLst/>
          </a:prstGeom>
          <a:noFill/>
        </p:spPr>
        <p:txBody>
          <a:bodyPr wrap="square">
            <a:spAutoFit/>
          </a:bodyPr>
          <a:lstStyle/>
          <a:p>
            <a:pPr marR="0" algn="just">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 Phân quyền bảng nhật ký công việc cá nhân:</a:t>
            </a:r>
          </a:p>
          <a:p>
            <a:pPr marR="0" algn="just">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Phân quyền người ghi bảng nhật ký công việc cá nhân (từ cột (1) đến cột (9), tương ứng từ cột A đến cột I của ứng dụng google sheet)</a:t>
            </a:r>
          </a:p>
        </p:txBody>
      </p:sp>
      <p:pic>
        <p:nvPicPr>
          <p:cNvPr id="4" name="Picture 3">
            <a:extLst>
              <a:ext uri="{FF2B5EF4-FFF2-40B4-BE49-F238E27FC236}">
                <a16:creationId xmlns:a16="http://schemas.microsoft.com/office/drawing/2014/main" id="{B54A824E-4599-F22D-4E57-6406925AE928}"/>
              </a:ext>
            </a:extLst>
          </p:cNvPr>
          <p:cNvPicPr>
            <a:picLocks noChangeAspect="1"/>
          </p:cNvPicPr>
          <p:nvPr/>
        </p:nvPicPr>
        <p:blipFill rotWithShape="1">
          <a:blip r:embed="rId2"/>
          <a:srcRect t="29368" r="7316" b="7228"/>
          <a:stretch/>
        </p:blipFill>
        <p:spPr>
          <a:xfrm>
            <a:off x="0" y="1915428"/>
            <a:ext cx="11300059" cy="4348212"/>
          </a:xfrm>
          <a:prstGeom prst="rect">
            <a:avLst/>
          </a:prstGeom>
        </p:spPr>
      </p:pic>
      <p:sp>
        <p:nvSpPr>
          <p:cNvPr id="5" name="Rectangle 4">
            <a:extLst>
              <a:ext uri="{FF2B5EF4-FFF2-40B4-BE49-F238E27FC236}">
                <a16:creationId xmlns:a16="http://schemas.microsoft.com/office/drawing/2014/main" id="{161FE521-5C6E-E97B-1613-EADBEAFBC778}"/>
              </a:ext>
            </a:extLst>
          </p:cNvPr>
          <p:cNvSpPr/>
          <p:nvPr/>
        </p:nvSpPr>
        <p:spPr>
          <a:xfrm>
            <a:off x="336884" y="1915428"/>
            <a:ext cx="7344076" cy="3965607"/>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2929712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369332"/>
          </a:xfrm>
          <a:prstGeom prst="rect">
            <a:avLst/>
          </a:prstGeom>
          <a:noFill/>
        </p:spPr>
        <p:txBody>
          <a:bodyPr wrap="square">
            <a:spAutoFit/>
          </a:bodyPr>
          <a:lstStyle/>
          <a:p>
            <a:pPr algn="just">
              <a:spcBef>
                <a:spcPts val="600"/>
              </a:spcBef>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Bước 1: </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Vào Data, chọn Protect sheets and ranges (bảo vệ trang tính và phạm vi).</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26530FC-ACB1-BE10-B2C5-FE9EF368266E}"/>
              </a:ext>
            </a:extLst>
          </p:cNvPr>
          <p:cNvPicPr>
            <a:picLocks noChangeAspect="1"/>
          </p:cNvPicPr>
          <p:nvPr/>
        </p:nvPicPr>
        <p:blipFill rotWithShape="1">
          <a:blip r:embed="rId2"/>
          <a:srcRect t="9896" r="29500" b="50000"/>
          <a:stretch/>
        </p:blipFill>
        <p:spPr>
          <a:xfrm>
            <a:off x="440355" y="1275434"/>
            <a:ext cx="11355288" cy="3633450"/>
          </a:xfrm>
          <a:prstGeom prst="rect">
            <a:avLst/>
          </a:prstGeom>
        </p:spPr>
      </p:pic>
      <p:sp>
        <p:nvSpPr>
          <p:cNvPr id="13" name="Rectangle 12">
            <a:extLst>
              <a:ext uri="{FF2B5EF4-FFF2-40B4-BE49-F238E27FC236}">
                <a16:creationId xmlns:a16="http://schemas.microsoft.com/office/drawing/2014/main" id="{7D122371-80CD-2A9A-9750-F3E37F53226C}"/>
              </a:ext>
            </a:extLst>
          </p:cNvPr>
          <p:cNvSpPr/>
          <p:nvPr/>
        </p:nvSpPr>
        <p:spPr>
          <a:xfrm>
            <a:off x="4312116" y="4543036"/>
            <a:ext cx="3176337" cy="298469"/>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1935071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369332"/>
          </a:xfrm>
          <a:prstGeom prst="rect">
            <a:avLst/>
          </a:prstGeom>
          <a:noFill/>
        </p:spPr>
        <p:txBody>
          <a:bodyPr wrap="square">
            <a:spAutoFit/>
          </a:bodyPr>
          <a:lstStyle/>
          <a:p>
            <a:pPr algn="just">
              <a:spcBef>
                <a:spcPts val="600"/>
              </a:spcBef>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Bước 2: </a:t>
            </a:r>
            <a:r>
              <a:rPr lang="en-US" sz="1800" b="1">
                <a:solidFill>
                  <a:srgbClr val="0000CC"/>
                </a:solidFill>
                <a:effectLst/>
                <a:latin typeface="Times New Roman" panose="02020603050405020304" pitchFamily="18" charset="0"/>
                <a:ea typeface="Calibri" panose="020F0502020204030204" pitchFamily="34" charset="0"/>
              </a:rPr>
              <a:t>Chọn Add a sheet or range (thêm 1 trang tính hoặc phạm vi).</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3B05526-09CB-5BB2-AA1B-92EF48FE0194}"/>
              </a:ext>
            </a:extLst>
          </p:cNvPr>
          <p:cNvPicPr>
            <a:picLocks noChangeAspect="1"/>
          </p:cNvPicPr>
          <p:nvPr/>
        </p:nvPicPr>
        <p:blipFill rotWithShape="1">
          <a:blip r:embed="rId2"/>
          <a:srcRect l="24158" t="25684" b="7369"/>
          <a:stretch/>
        </p:blipFill>
        <p:spPr>
          <a:xfrm>
            <a:off x="440355" y="1343052"/>
            <a:ext cx="11350592" cy="5089688"/>
          </a:xfrm>
          <a:prstGeom prst="rect">
            <a:avLst/>
          </a:prstGeom>
        </p:spPr>
      </p:pic>
      <p:sp>
        <p:nvSpPr>
          <p:cNvPr id="4" name="Rectangle 3">
            <a:extLst>
              <a:ext uri="{FF2B5EF4-FFF2-40B4-BE49-F238E27FC236}">
                <a16:creationId xmlns:a16="http://schemas.microsoft.com/office/drawing/2014/main" id="{28793948-E03E-3CBE-11B9-B98962B06619}"/>
              </a:ext>
            </a:extLst>
          </p:cNvPr>
          <p:cNvSpPr/>
          <p:nvPr/>
        </p:nvSpPr>
        <p:spPr>
          <a:xfrm>
            <a:off x="7267072" y="1343052"/>
            <a:ext cx="3176337" cy="659003"/>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1697995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1077218"/>
          </a:xfrm>
          <a:prstGeom prst="rect">
            <a:avLst/>
          </a:prstGeom>
          <a:noFill/>
        </p:spPr>
        <p:txBody>
          <a:bodyPr wrap="square">
            <a:spAutoFit/>
          </a:bodyPr>
          <a:lstStyle/>
          <a:p>
            <a:pPr algn="just">
              <a:spcBef>
                <a:spcPts val="600"/>
              </a:spcBef>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Bước 3: </a:t>
            </a:r>
            <a:r>
              <a:rPr lang="en-US" sz="1800" b="1">
                <a:solidFill>
                  <a:srgbClr val="0000CC"/>
                </a:solidFill>
                <a:effectLst/>
                <a:latin typeface="Times New Roman" panose="02020603050405020304" pitchFamily="18" charset="0"/>
                <a:ea typeface="Calibri" panose="020F0502020204030204" pitchFamily="34" charset="0"/>
              </a:rPr>
              <a:t>Tại Range nhập hàm với cú pháp như sau: ‘Cá nhân 1’!A:I</a:t>
            </a:r>
          </a:p>
          <a:p>
            <a:pPr algn="just">
              <a:spcBef>
                <a:spcPts val="600"/>
              </a:spcBef>
            </a:pPr>
            <a:r>
              <a:rPr lang="en-US" b="1">
                <a:solidFill>
                  <a:srgbClr val="0000CC"/>
                </a:solidFill>
                <a:latin typeface="Times New Roman" panose="02020603050405020304" pitchFamily="18" charset="0"/>
                <a:ea typeface="Calibri" panose="020F0502020204030204" pitchFamily="34" charset="0"/>
              </a:rPr>
              <a:t>Cá nhân 1 là sheet được phân quyền; A:I là cột A đến cột I</a:t>
            </a:r>
            <a:endParaRPr lang="en-US" sz="1800" b="1">
              <a:solidFill>
                <a:srgbClr val="0000CC"/>
              </a:solidFill>
              <a:effectLst/>
              <a:latin typeface="Times New Roman" panose="02020603050405020304" pitchFamily="18" charset="0"/>
              <a:ea typeface="Calibri" panose="020F0502020204030204" pitchFamily="34" charset="0"/>
            </a:endParaRPr>
          </a:p>
          <a:p>
            <a:pPr algn="just">
              <a:spcBef>
                <a:spcPts val="600"/>
              </a:spcBef>
            </a:pP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9A984B2-D416-6DE7-E49E-A6C79C690F90}"/>
              </a:ext>
            </a:extLst>
          </p:cNvPr>
          <p:cNvPicPr>
            <a:picLocks noChangeAspect="1"/>
          </p:cNvPicPr>
          <p:nvPr/>
        </p:nvPicPr>
        <p:blipFill rotWithShape="1">
          <a:blip r:embed="rId2"/>
          <a:srcRect l="23842" t="31860" r="4868" b="7509"/>
          <a:stretch/>
        </p:blipFill>
        <p:spPr>
          <a:xfrm>
            <a:off x="587140" y="1514915"/>
            <a:ext cx="11097929" cy="5309308"/>
          </a:xfrm>
          <a:prstGeom prst="rect">
            <a:avLst/>
          </a:prstGeom>
        </p:spPr>
      </p:pic>
      <p:sp>
        <p:nvSpPr>
          <p:cNvPr id="6" name="Rectangle 5">
            <a:extLst>
              <a:ext uri="{FF2B5EF4-FFF2-40B4-BE49-F238E27FC236}">
                <a16:creationId xmlns:a16="http://schemas.microsoft.com/office/drawing/2014/main" id="{19FDCE62-05C7-27EF-11C5-6C8F9D701270}"/>
              </a:ext>
            </a:extLst>
          </p:cNvPr>
          <p:cNvSpPr/>
          <p:nvPr/>
        </p:nvSpPr>
        <p:spPr>
          <a:xfrm>
            <a:off x="7889507" y="2363331"/>
            <a:ext cx="3176337" cy="659003"/>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4245751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323165"/>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Bước 4: </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Tiếp theo chọn Custom (tùy chỉnh).</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C581809-FDDC-75E4-C6CB-9E60047F5DA5}"/>
              </a:ext>
            </a:extLst>
          </p:cNvPr>
          <p:cNvPicPr>
            <a:picLocks noChangeAspect="1"/>
          </p:cNvPicPr>
          <p:nvPr/>
        </p:nvPicPr>
        <p:blipFill rotWithShape="1">
          <a:blip r:embed="rId2"/>
          <a:srcRect l="30395" t="30456" r="33210" b="28281"/>
          <a:stretch/>
        </p:blipFill>
        <p:spPr>
          <a:xfrm>
            <a:off x="1722921" y="1296885"/>
            <a:ext cx="7036068" cy="4487209"/>
          </a:xfrm>
          <a:prstGeom prst="rect">
            <a:avLst/>
          </a:prstGeom>
        </p:spPr>
      </p:pic>
      <p:sp>
        <p:nvSpPr>
          <p:cNvPr id="4" name="Rectangle 3">
            <a:extLst>
              <a:ext uri="{FF2B5EF4-FFF2-40B4-BE49-F238E27FC236}">
                <a16:creationId xmlns:a16="http://schemas.microsoft.com/office/drawing/2014/main" id="{4F259E2E-554E-4E5B-0E58-99BE3EDF7992}"/>
              </a:ext>
            </a:extLst>
          </p:cNvPr>
          <p:cNvSpPr/>
          <p:nvPr/>
        </p:nvSpPr>
        <p:spPr>
          <a:xfrm>
            <a:off x="2711115" y="3999626"/>
            <a:ext cx="3176337" cy="659003"/>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2942591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nhật ký </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dụng</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1076452"/>
            <a:ext cx="8992403" cy="2631490"/>
          </a:xfrm>
          <a:prstGeom prst="rect">
            <a:avLst/>
          </a:prstGeom>
          <a:noFill/>
        </p:spPr>
        <p:txBody>
          <a:bodyPr wrap="square">
            <a:spAutoFit/>
          </a:bodyPr>
          <a:lstStyle/>
          <a:p>
            <a:pPr marL="0" marR="0" indent="360045" algn="just">
              <a:lnSpc>
                <a:spcPts val="1800"/>
              </a:lnSpc>
              <a:spcBef>
                <a:spcPts val="600"/>
              </a:spcBef>
              <a:spcAft>
                <a:spcPts val="0"/>
              </a:spcAft>
            </a:pP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ts val="1800"/>
              </a:lnSpc>
              <a:spcBef>
                <a:spcPts val="600"/>
              </a:spcBef>
              <a:spcAft>
                <a:spcPts val="0"/>
              </a:spcAft>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1. Đăng nhập vào gmail và chọn vào ứng dụng Drive, tiếp tục chọn menu My Drive, click phải chuột chọn New folder, sau đó đặt tên là “Nhật ký công việc năm 2024”</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2</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Mở thư mục Nhật ký công việc năm 2024, sau đó click phải chuột chọn File upload, tiếp chọn file mẫu có định dạng .xlsx đã được tạo sẵn.</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3</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Click phải chuột vào file mẫu chọn Open with, chọn Google Sheets.</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4</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Tiếp theo vào menu chọn Save as Google Sheets.</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360045" algn="just">
              <a:lnSpc>
                <a:spcPts val="1800"/>
              </a:lnSpc>
              <a:spcBef>
                <a:spcPts val="600"/>
              </a:spcBef>
              <a:spcAft>
                <a:spcPts val="0"/>
              </a:spcAft>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5. Sau đó trở lại Drive xóa file cũ (.xlsx) và dùng file mẫu mới vừa tạo.</a:t>
            </a:r>
          </a:p>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6. Cập nhật đầy đủ các thông tin theo mẫu sau đó lưu file làm mẫu để tạo hàng ngày.</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22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323165"/>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Bước 5: </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Tiếp theo </a:t>
            </a: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nhập tên gmail người nghi nhật ký cá nhân 1 và click Done</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6D68DE3E-11AF-03ED-2006-1F2D4C95B433}"/>
              </a:ext>
            </a:extLst>
          </p:cNvPr>
          <p:cNvPicPr>
            <a:picLocks noChangeAspect="1"/>
          </p:cNvPicPr>
          <p:nvPr/>
        </p:nvPicPr>
        <p:blipFill rotWithShape="1">
          <a:blip r:embed="rId2"/>
          <a:srcRect l="30316" t="18910" r="33052" b="12047"/>
          <a:stretch/>
        </p:blipFill>
        <p:spPr>
          <a:xfrm>
            <a:off x="1944302" y="1149359"/>
            <a:ext cx="5053264" cy="5357400"/>
          </a:xfrm>
          <a:prstGeom prst="rect">
            <a:avLst/>
          </a:prstGeom>
        </p:spPr>
      </p:pic>
      <p:sp>
        <p:nvSpPr>
          <p:cNvPr id="11" name="Rectangle 10">
            <a:extLst>
              <a:ext uri="{FF2B5EF4-FFF2-40B4-BE49-F238E27FC236}">
                <a16:creationId xmlns:a16="http://schemas.microsoft.com/office/drawing/2014/main" id="{16ECEE45-88E9-3CE3-E1C9-F6B508B19053}"/>
              </a:ext>
            </a:extLst>
          </p:cNvPr>
          <p:cNvSpPr/>
          <p:nvPr/>
        </p:nvSpPr>
        <p:spPr>
          <a:xfrm>
            <a:off x="2451230" y="4632609"/>
            <a:ext cx="4151697" cy="784128"/>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4251428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553998"/>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Bước 6: </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Tiếp theo chọn Allow anyone with the link to edit (cho phép bất cứ ai có link liên kết để chỉnh sửa</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F073363-A2B5-5058-15C0-67569134AAB8}"/>
              </a:ext>
            </a:extLst>
          </p:cNvPr>
          <p:cNvPicPr>
            <a:picLocks noChangeAspect="1"/>
          </p:cNvPicPr>
          <p:nvPr/>
        </p:nvPicPr>
        <p:blipFill rotWithShape="1">
          <a:blip r:embed="rId2"/>
          <a:srcRect l="33158" t="26947" r="36447" b="24525"/>
          <a:stretch/>
        </p:blipFill>
        <p:spPr>
          <a:xfrm>
            <a:off x="640489" y="1441263"/>
            <a:ext cx="5272245" cy="4734921"/>
          </a:xfrm>
          <a:prstGeom prst="rect">
            <a:avLst/>
          </a:prstGeom>
        </p:spPr>
      </p:pic>
      <p:sp>
        <p:nvSpPr>
          <p:cNvPr id="4" name="Rectangle 3">
            <a:extLst>
              <a:ext uri="{FF2B5EF4-FFF2-40B4-BE49-F238E27FC236}">
                <a16:creationId xmlns:a16="http://schemas.microsoft.com/office/drawing/2014/main" id="{E1D320A1-9C13-2C05-0691-8BAF8B81064F}"/>
              </a:ext>
            </a:extLst>
          </p:cNvPr>
          <p:cNvSpPr/>
          <p:nvPr/>
        </p:nvSpPr>
        <p:spPr>
          <a:xfrm>
            <a:off x="831386" y="4417994"/>
            <a:ext cx="4151697" cy="806236"/>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
        <p:nvSpPr>
          <p:cNvPr id="2" name="TextBox 1">
            <a:extLst>
              <a:ext uri="{FF2B5EF4-FFF2-40B4-BE49-F238E27FC236}">
                <a16:creationId xmlns:a16="http://schemas.microsoft.com/office/drawing/2014/main" id="{66F9B3C1-A4AE-C00A-8DD9-A391D6E7E55E}"/>
              </a:ext>
            </a:extLst>
          </p:cNvPr>
          <p:cNvSpPr txBox="1"/>
          <p:nvPr/>
        </p:nvSpPr>
        <p:spPr>
          <a:xfrm>
            <a:off x="6096000" y="3102668"/>
            <a:ext cx="3577000" cy="1015663"/>
          </a:xfrm>
          <a:prstGeom prst="rect">
            <a:avLst/>
          </a:prstGeom>
          <a:noFill/>
        </p:spPr>
        <p:txBody>
          <a:bodyPr wrap="square">
            <a:spAutoFit/>
          </a:bodyPr>
          <a:lstStyle/>
          <a:p>
            <a:pPr marL="0" marR="0" indent="360045" algn="just">
              <a:lnSpc>
                <a:spcPts val="1800"/>
              </a:lnSpc>
              <a:spcBef>
                <a:spcPts val="600"/>
              </a:spcBef>
              <a:spcAft>
                <a:spcPts val="0"/>
              </a:spcAft>
            </a:pPr>
            <a:r>
              <a:rPr lang="en-US" b="1" i="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Lưu ý: </a:t>
            </a:r>
            <a:r>
              <a:rPr lang="en-US"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Cho phép bất cứ ai có link liên kết để chỉnh sửa (cá nhân được khai báo phân quyền mới cho phép nhập nhật ký công việc)</a:t>
            </a:r>
            <a:endParaRPr lang="en-SG" sz="18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3965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CE7792-4305-411B-3D97-C49F70DD8929}"/>
              </a:ext>
            </a:extLst>
          </p:cNvPr>
          <p:cNvSpPr txBox="1"/>
          <p:nvPr/>
        </p:nvSpPr>
        <p:spPr>
          <a:xfrm>
            <a:off x="719488" y="826194"/>
            <a:ext cx="9136780" cy="646331"/>
          </a:xfrm>
          <a:prstGeom prst="rect">
            <a:avLst/>
          </a:prstGeom>
          <a:noFill/>
        </p:spPr>
        <p:txBody>
          <a:bodyPr wrap="square">
            <a:spAutoFit/>
          </a:bodyPr>
          <a:lstStyle/>
          <a:p>
            <a:pPr marR="0" algn="just">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2. Phân quyền người trực tiếp quản lý (từ cột (10) đến cột (14), tương ứng từ cột J đến cột N của ứng dụng google sheet)</a:t>
            </a:r>
          </a:p>
        </p:txBody>
      </p:sp>
      <p:pic>
        <p:nvPicPr>
          <p:cNvPr id="4" name="Picture 3">
            <a:extLst>
              <a:ext uri="{FF2B5EF4-FFF2-40B4-BE49-F238E27FC236}">
                <a16:creationId xmlns:a16="http://schemas.microsoft.com/office/drawing/2014/main" id="{B54A824E-4599-F22D-4E57-6406925AE928}"/>
              </a:ext>
            </a:extLst>
          </p:cNvPr>
          <p:cNvPicPr>
            <a:picLocks noChangeAspect="1"/>
          </p:cNvPicPr>
          <p:nvPr/>
        </p:nvPicPr>
        <p:blipFill rotWithShape="1">
          <a:blip r:embed="rId2"/>
          <a:srcRect t="29368" r="7316" b="7228"/>
          <a:stretch/>
        </p:blipFill>
        <p:spPr>
          <a:xfrm>
            <a:off x="0" y="1915428"/>
            <a:ext cx="11300059" cy="4348212"/>
          </a:xfrm>
          <a:prstGeom prst="rect">
            <a:avLst/>
          </a:prstGeom>
        </p:spPr>
      </p:pic>
      <p:sp>
        <p:nvSpPr>
          <p:cNvPr id="5" name="Rectangle 4">
            <a:extLst>
              <a:ext uri="{FF2B5EF4-FFF2-40B4-BE49-F238E27FC236}">
                <a16:creationId xmlns:a16="http://schemas.microsoft.com/office/drawing/2014/main" id="{161FE521-5C6E-E97B-1613-EADBEAFBC778}"/>
              </a:ext>
            </a:extLst>
          </p:cNvPr>
          <p:cNvSpPr/>
          <p:nvPr/>
        </p:nvSpPr>
        <p:spPr>
          <a:xfrm>
            <a:off x="7680960" y="1915428"/>
            <a:ext cx="3619108" cy="3965607"/>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1752356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CE7792-4305-411B-3D97-C49F70DD8929}"/>
              </a:ext>
            </a:extLst>
          </p:cNvPr>
          <p:cNvSpPr txBox="1"/>
          <p:nvPr/>
        </p:nvSpPr>
        <p:spPr>
          <a:xfrm>
            <a:off x="719488" y="826194"/>
            <a:ext cx="9136780" cy="1354217"/>
          </a:xfrm>
          <a:prstGeom prst="rect">
            <a:avLst/>
          </a:prstGeom>
          <a:noFill/>
        </p:spPr>
        <p:txBody>
          <a:bodyPr wrap="square">
            <a:spAutoFit/>
          </a:bodyPr>
          <a:lstStyle/>
          <a:p>
            <a:pPr algn="just">
              <a:spcBef>
                <a:spcPts val="600"/>
              </a:spcBef>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2. Phân quyền người trực tiếp quản lý: Tương tự như bước 1, bước 2, bước 4 của người ghi nhật ký.</a:t>
            </a:r>
          </a:p>
          <a:p>
            <a:pPr algn="just">
              <a:spcBef>
                <a:spcPts val="600"/>
              </a:spcBef>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Bước 3: </a:t>
            </a:r>
            <a:r>
              <a:rPr lang="en-US" sz="1800" b="1">
                <a:solidFill>
                  <a:srgbClr val="0000CC"/>
                </a:solidFill>
                <a:effectLst/>
                <a:latin typeface="Times New Roman" panose="02020603050405020304" pitchFamily="18" charset="0"/>
                <a:ea typeface="Calibri" panose="020F0502020204030204" pitchFamily="34" charset="0"/>
              </a:rPr>
              <a:t>Tại Range nhập hàm với cú pháp như sau: ‘Cá nhân 1’!J:N</a:t>
            </a:r>
          </a:p>
          <a:p>
            <a:pPr algn="just">
              <a:spcBef>
                <a:spcPts val="600"/>
              </a:spcBef>
            </a:pPr>
            <a:r>
              <a:rPr lang="en-US" b="1">
                <a:solidFill>
                  <a:srgbClr val="0000CC"/>
                </a:solidFill>
                <a:latin typeface="Times New Roman" panose="02020603050405020304" pitchFamily="18" charset="0"/>
                <a:ea typeface="Calibri" panose="020F0502020204030204" pitchFamily="34" charset="0"/>
              </a:rPr>
              <a:t>Cá nhân 1 là sheet được phân quyền; J:N là cột J đến cột N</a:t>
            </a:r>
            <a:endParaRPr lang="en-US" sz="1800" b="1">
              <a:solidFill>
                <a:srgbClr val="0000CC"/>
              </a:solidFill>
              <a:effectLst/>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D43346BE-8E6D-BC0E-B806-93EAC7D51336}"/>
              </a:ext>
            </a:extLst>
          </p:cNvPr>
          <p:cNvPicPr>
            <a:picLocks noChangeAspect="1"/>
          </p:cNvPicPr>
          <p:nvPr/>
        </p:nvPicPr>
        <p:blipFill rotWithShape="1">
          <a:blip r:embed="rId2"/>
          <a:srcRect l="30948" t="19584" b="43439"/>
          <a:stretch/>
        </p:blipFill>
        <p:spPr>
          <a:xfrm>
            <a:off x="719488" y="2401832"/>
            <a:ext cx="10751568" cy="3238573"/>
          </a:xfrm>
          <a:prstGeom prst="rect">
            <a:avLst/>
          </a:prstGeom>
        </p:spPr>
      </p:pic>
      <p:sp>
        <p:nvSpPr>
          <p:cNvPr id="9" name="Rectangle 8">
            <a:extLst>
              <a:ext uri="{FF2B5EF4-FFF2-40B4-BE49-F238E27FC236}">
                <a16:creationId xmlns:a16="http://schemas.microsoft.com/office/drawing/2014/main" id="{D34E8D0B-D2A1-D68E-0AA4-61FBF8BB8BD0}"/>
              </a:ext>
            </a:extLst>
          </p:cNvPr>
          <p:cNvSpPr/>
          <p:nvPr/>
        </p:nvSpPr>
        <p:spPr>
          <a:xfrm>
            <a:off x="6955852" y="4360243"/>
            <a:ext cx="3660813" cy="604103"/>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147706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323165"/>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Bước 5: </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Tiếp theo </a:t>
            </a: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nhập tên gmail người trực tiếp quản lý và click Done</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A8C0BC2-19C6-996C-5BFB-7B8F7D7E7926}"/>
              </a:ext>
            </a:extLst>
          </p:cNvPr>
          <p:cNvPicPr>
            <a:picLocks noChangeAspect="1"/>
          </p:cNvPicPr>
          <p:nvPr/>
        </p:nvPicPr>
        <p:blipFill rotWithShape="1">
          <a:blip r:embed="rId2"/>
          <a:srcRect l="30474" t="18910" r="33447" b="12047"/>
          <a:stretch/>
        </p:blipFill>
        <p:spPr>
          <a:xfrm>
            <a:off x="1897183" y="1296885"/>
            <a:ext cx="4398745" cy="4734922"/>
          </a:xfrm>
          <a:prstGeom prst="rect">
            <a:avLst/>
          </a:prstGeom>
        </p:spPr>
      </p:pic>
      <p:sp>
        <p:nvSpPr>
          <p:cNvPr id="4" name="Rectangle 3">
            <a:extLst>
              <a:ext uri="{FF2B5EF4-FFF2-40B4-BE49-F238E27FC236}">
                <a16:creationId xmlns:a16="http://schemas.microsoft.com/office/drawing/2014/main" id="{F19C6ABC-046D-EC90-DC91-5F08CC5CDCA6}"/>
              </a:ext>
            </a:extLst>
          </p:cNvPr>
          <p:cNvSpPr/>
          <p:nvPr/>
        </p:nvSpPr>
        <p:spPr>
          <a:xfrm>
            <a:off x="2424366" y="4250170"/>
            <a:ext cx="3545310" cy="784128"/>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651173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553998"/>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3. Phân quyền bảng tổng hợp nhật ký (từ cột (1) đến cột (12), tương ứng từ cột A đến cột L của ứng dụng google sheet)</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C34271D-1907-6D0D-E00A-8ED31C295178}"/>
              </a:ext>
            </a:extLst>
          </p:cNvPr>
          <p:cNvPicPr>
            <a:picLocks noChangeAspect="1"/>
          </p:cNvPicPr>
          <p:nvPr/>
        </p:nvPicPr>
        <p:blipFill rotWithShape="1">
          <a:blip r:embed="rId2"/>
          <a:srcRect t="28837" r="25059" b="6976"/>
          <a:stretch/>
        </p:blipFill>
        <p:spPr>
          <a:xfrm>
            <a:off x="440356" y="1452105"/>
            <a:ext cx="9136780" cy="4401879"/>
          </a:xfrm>
          <a:prstGeom prst="rect">
            <a:avLst/>
          </a:prstGeom>
        </p:spPr>
      </p:pic>
      <p:sp>
        <p:nvSpPr>
          <p:cNvPr id="6" name="TextBox 5">
            <a:extLst>
              <a:ext uri="{FF2B5EF4-FFF2-40B4-BE49-F238E27FC236}">
                <a16:creationId xmlns:a16="http://schemas.microsoft.com/office/drawing/2014/main" id="{6075421E-7E2C-0D90-94F6-DAF2B78D9EDD}"/>
              </a:ext>
            </a:extLst>
          </p:cNvPr>
          <p:cNvSpPr txBox="1"/>
          <p:nvPr/>
        </p:nvSpPr>
        <p:spPr>
          <a:xfrm>
            <a:off x="202037" y="5949680"/>
            <a:ext cx="9136780" cy="630942"/>
          </a:xfrm>
          <a:prstGeom prst="rect">
            <a:avLst/>
          </a:prstGeom>
          <a:noFill/>
        </p:spPr>
        <p:txBody>
          <a:bodyPr wrap="square">
            <a:spAutoFit/>
          </a:bodyPr>
          <a:lstStyle/>
          <a:p>
            <a:pPr marL="0" marR="0" indent="360045" algn="just">
              <a:lnSpc>
                <a:spcPts val="1800"/>
              </a:lnSpc>
              <a:spcBef>
                <a:spcPts val="600"/>
              </a:spcBef>
              <a:spcAft>
                <a:spcPts val="0"/>
              </a:spcAft>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 bước phân quyền bảng tổng hợp tương tự như phân quyền đối với nhật ký cá nhân</a:t>
            </a:r>
          </a:p>
          <a:p>
            <a:pPr marL="0" marR="0" indent="360045" algn="just">
              <a:lnSpc>
                <a:spcPts val="1800"/>
              </a:lnSpc>
              <a:spcBef>
                <a:spcPts val="600"/>
              </a:spcBef>
              <a:spcAft>
                <a:spcPts val="0"/>
              </a:spcAft>
            </a:pP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3E6A0AA2-FF53-2440-DD93-DD014858A224}"/>
              </a:ext>
            </a:extLst>
          </p:cNvPr>
          <p:cNvSpPr/>
          <p:nvPr/>
        </p:nvSpPr>
        <p:spPr>
          <a:xfrm>
            <a:off x="918652" y="1527718"/>
            <a:ext cx="8658483" cy="3965607"/>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1989132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553998"/>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3. Phân quyền bảng tổng hợp nhật ký (từ cột (1) đến cột (12), tương ứng từ cột A đến cột L của ứng dụng google sheet), thực hiện như hình và chọn Set permissions</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DF80894-0365-376F-046C-6AF2A4901101}"/>
              </a:ext>
            </a:extLst>
          </p:cNvPr>
          <p:cNvPicPr>
            <a:picLocks noChangeAspect="1"/>
          </p:cNvPicPr>
          <p:nvPr/>
        </p:nvPicPr>
        <p:blipFill rotWithShape="1">
          <a:blip r:embed="rId2"/>
          <a:srcRect t="28372" r="5290" b="6977"/>
          <a:stretch/>
        </p:blipFill>
        <p:spPr>
          <a:xfrm>
            <a:off x="340242" y="1924495"/>
            <a:ext cx="11546958" cy="4433777"/>
          </a:xfrm>
          <a:prstGeom prst="rect">
            <a:avLst/>
          </a:prstGeom>
        </p:spPr>
      </p:pic>
      <p:sp>
        <p:nvSpPr>
          <p:cNvPr id="11" name="Rectangle 10">
            <a:extLst>
              <a:ext uri="{FF2B5EF4-FFF2-40B4-BE49-F238E27FC236}">
                <a16:creationId xmlns:a16="http://schemas.microsoft.com/office/drawing/2014/main" id="{FC5C3C28-3AAB-48D2-F39E-7969F40133D9}"/>
              </a:ext>
            </a:extLst>
          </p:cNvPr>
          <p:cNvSpPr/>
          <p:nvPr/>
        </p:nvSpPr>
        <p:spPr>
          <a:xfrm>
            <a:off x="8899591" y="2870787"/>
            <a:ext cx="2973434" cy="505047"/>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3089026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5" y="98701"/>
            <a:ext cx="9136781"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quyền bảng nhật ký công việc cá nhân và tổng hợp</a:t>
            </a:r>
            <a:endPar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002DF3E-746A-684F-2785-84395AB8EBB8}"/>
              </a:ext>
            </a:extLst>
          </p:cNvPr>
          <p:cNvSpPr txBox="1"/>
          <p:nvPr/>
        </p:nvSpPr>
        <p:spPr>
          <a:xfrm>
            <a:off x="719488" y="826194"/>
            <a:ext cx="9136780" cy="553998"/>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3. Chọn only you và chọn Done để chỉ bạn mới có quyền chỉnh sửa bảng tổng hợp, các cá nhân chỉ có quyền xem.</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548ADA0-B4AD-8BCE-92BB-2D1EC5AA445F}"/>
              </a:ext>
            </a:extLst>
          </p:cNvPr>
          <p:cNvPicPr>
            <a:picLocks noChangeAspect="1"/>
          </p:cNvPicPr>
          <p:nvPr/>
        </p:nvPicPr>
        <p:blipFill rotWithShape="1">
          <a:blip r:embed="rId2"/>
          <a:srcRect l="30698" t="31628" r="33895" b="28217"/>
          <a:stretch/>
        </p:blipFill>
        <p:spPr>
          <a:xfrm>
            <a:off x="3530009" y="1690577"/>
            <a:ext cx="4316819" cy="2753832"/>
          </a:xfrm>
          <a:prstGeom prst="rect">
            <a:avLst/>
          </a:prstGeom>
        </p:spPr>
      </p:pic>
      <p:sp>
        <p:nvSpPr>
          <p:cNvPr id="4" name="Rectangle 3">
            <a:extLst>
              <a:ext uri="{FF2B5EF4-FFF2-40B4-BE49-F238E27FC236}">
                <a16:creationId xmlns:a16="http://schemas.microsoft.com/office/drawing/2014/main" id="{3B65D234-229C-BEF1-3D41-3A2C2AE1331F}"/>
              </a:ext>
            </a:extLst>
          </p:cNvPr>
          <p:cNvSpPr/>
          <p:nvPr/>
        </p:nvSpPr>
        <p:spPr>
          <a:xfrm>
            <a:off x="3902290" y="2923953"/>
            <a:ext cx="3944538" cy="505047"/>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171922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 5. Tạo mẫu nhập nhật ký hàng ngày</a:t>
            </a:r>
          </a:p>
        </p:txBody>
      </p:sp>
      <p:sp>
        <p:nvSpPr>
          <p:cNvPr id="13" name="TextBox 12">
            <a:extLst>
              <a:ext uri="{FF2B5EF4-FFF2-40B4-BE49-F238E27FC236}">
                <a16:creationId xmlns:a16="http://schemas.microsoft.com/office/drawing/2014/main" id="{2773266C-F008-9010-0222-6C3A49223C4C}"/>
              </a:ext>
            </a:extLst>
          </p:cNvPr>
          <p:cNvSpPr txBox="1"/>
          <p:nvPr/>
        </p:nvSpPr>
        <p:spPr>
          <a:xfrm>
            <a:off x="719487" y="882832"/>
            <a:ext cx="8992403" cy="323165"/>
          </a:xfrm>
          <a:prstGeom prst="rect">
            <a:avLst/>
          </a:prstGeom>
          <a:noFill/>
        </p:spPr>
        <p:txBody>
          <a:bodyPr wrap="square">
            <a:spAutoFit/>
          </a:bodyPr>
          <a:lstStyle/>
          <a:p>
            <a:pPr marR="0"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1. Tại menu chọn File, tiếp theo chọn Make a copy</a:t>
            </a:r>
          </a:p>
        </p:txBody>
      </p:sp>
      <p:pic>
        <p:nvPicPr>
          <p:cNvPr id="3" name="Picture 2">
            <a:extLst>
              <a:ext uri="{FF2B5EF4-FFF2-40B4-BE49-F238E27FC236}">
                <a16:creationId xmlns:a16="http://schemas.microsoft.com/office/drawing/2014/main" id="{CF31E062-1BB2-33A0-FF15-541F4CFF8AE8}"/>
              </a:ext>
            </a:extLst>
          </p:cNvPr>
          <p:cNvPicPr>
            <a:picLocks noChangeAspect="1"/>
          </p:cNvPicPr>
          <p:nvPr/>
        </p:nvPicPr>
        <p:blipFill rotWithShape="1">
          <a:blip r:embed="rId2"/>
          <a:srcRect t="9895" r="6774" b="55195"/>
          <a:stretch/>
        </p:blipFill>
        <p:spPr>
          <a:xfrm>
            <a:off x="412897" y="1699397"/>
            <a:ext cx="11366205" cy="2394141"/>
          </a:xfrm>
          <a:prstGeom prst="rect">
            <a:avLst/>
          </a:prstGeom>
        </p:spPr>
      </p:pic>
      <p:sp>
        <p:nvSpPr>
          <p:cNvPr id="4" name="Rectangle 3">
            <a:extLst>
              <a:ext uri="{FF2B5EF4-FFF2-40B4-BE49-F238E27FC236}">
                <a16:creationId xmlns:a16="http://schemas.microsoft.com/office/drawing/2014/main" id="{47629557-F64A-26E6-B073-0928C72F46EE}"/>
              </a:ext>
            </a:extLst>
          </p:cNvPr>
          <p:cNvSpPr/>
          <p:nvPr/>
        </p:nvSpPr>
        <p:spPr>
          <a:xfrm>
            <a:off x="1020865" y="3200402"/>
            <a:ext cx="2413448" cy="31366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864132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 5. Tạo mẫu nhập nhật ký hàng ngày</a:t>
            </a:r>
          </a:p>
        </p:txBody>
      </p:sp>
      <p:sp>
        <p:nvSpPr>
          <p:cNvPr id="13" name="TextBox 12">
            <a:extLst>
              <a:ext uri="{FF2B5EF4-FFF2-40B4-BE49-F238E27FC236}">
                <a16:creationId xmlns:a16="http://schemas.microsoft.com/office/drawing/2014/main" id="{2773266C-F008-9010-0222-6C3A49223C4C}"/>
              </a:ext>
            </a:extLst>
          </p:cNvPr>
          <p:cNvSpPr txBox="1"/>
          <p:nvPr/>
        </p:nvSpPr>
        <p:spPr>
          <a:xfrm>
            <a:off x="719487" y="691441"/>
            <a:ext cx="8992403" cy="323165"/>
          </a:xfrm>
          <a:prstGeom prst="rect">
            <a:avLst/>
          </a:prstGeom>
          <a:noFill/>
        </p:spPr>
        <p:txBody>
          <a:bodyPr wrap="square">
            <a:spAutoFit/>
          </a:bodyPr>
          <a:lstStyle/>
          <a:p>
            <a:pPr marR="0"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2. Tiếp tục nhập tên “Nhật ký công việc ngày 02-4” vào ô Name, sau đó chọn Make a copy</a:t>
            </a:r>
          </a:p>
        </p:txBody>
      </p:sp>
      <p:pic>
        <p:nvPicPr>
          <p:cNvPr id="4" name="Picture 3">
            <a:extLst>
              <a:ext uri="{FF2B5EF4-FFF2-40B4-BE49-F238E27FC236}">
                <a16:creationId xmlns:a16="http://schemas.microsoft.com/office/drawing/2014/main" id="{2705E62B-1265-6E85-C15A-F1FEAE93A6DB}"/>
              </a:ext>
            </a:extLst>
          </p:cNvPr>
          <p:cNvPicPr>
            <a:picLocks noChangeAspect="1"/>
          </p:cNvPicPr>
          <p:nvPr/>
        </p:nvPicPr>
        <p:blipFill rotWithShape="1">
          <a:blip r:embed="rId2"/>
          <a:srcRect l="34099" t="23566" r="37296" b="21085"/>
          <a:stretch/>
        </p:blipFill>
        <p:spPr>
          <a:xfrm>
            <a:off x="1988289" y="1027379"/>
            <a:ext cx="4731489" cy="5149823"/>
          </a:xfrm>
          <a:prstGeom prst="rect">
            <a:avLst/>
          </a:prstGeom>
        </p:spPr>
      </p:pic>
      <p:sp>
        <p:nvSpPr>
          <p:cNvPr id="5" name="Rectangle 4">
            <a:extLst>
              <a:ext uri="{FF2B5EF4-FFF2-40B4-BE49-F238E27FC236}">
                <a16:creationId xmlns:a16="http://schemas.microsoft.com/office/drawing/2014/main" id="{B9AFBD24-28F1-F83C-D8DF-531AEF52C782}"/>
              </a:ext>
            </a:extLst>
          </p:cNvPr>
          <p:cNvSpPr/>
          <p:nvPr/>
        </p:nvSpPr>
        <p:spPr>
          <a:xfrm>
            <a:off x="4550874" y="5263118"/>
            <a:ext cx="1924354" cy="72301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4101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nhật ký </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dụng</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1076452"/>
            <a:ext cx="8992403" cy="553998"/>
          </a:xfrm>
          <a:prstGeom prst="rect">
            <a:avLst/>
          </a:prstGeom>
          <a:noFill/>
        </p:spPr>
        <p:txBody>
          <a:bodyPr wrap="square">
            <a:spAutoFit/>
          </a:bodyPr>
          <a:lstStyle/>
          <a:p>
            <a:pPr marL="0" marR="0" indent="360045" algn="just">
              <a:lnSpc>
                <a:spcPts val="1800"/>
              </a:lnSpc>
              <a:spcBef>
                <a:spcPts val="600"/>
              </a:spcBef>
              <a:spcAft>
                <a:spcPts val="0"/>
              </a:spcAft>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1. Đăng nhập vào gmail và chọn vào ứng dụng Drive, tiếp tục chọn menu My Drive, click phải chuột chọn New folder, sau đó đặt tên là “Nhật ký công việc năm 2024”</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DDED521-E1C5-D6DD-BB99-4D9A047C0CCC}"/>
              </a:ext>
            </a:extLst>
          </p:cNvPr>
          <p:cNvPicPr>
            <a:picLocks noChangeAspect="1"/>
          </p:cNvPicPr>
          <p:nvPr/>
        </p:nvPicPr>
        <p:blipFill rotWithShape="1">
          <a:blip r:embed="rId2"/>
          <a:srcRect r="23974"/>
          <a:stretch/>
        </p:blipFill>
        <p:spPr>
          <a:xfrm>
            <a:off x="581124" y="2028234"/>
            <a:ext cx="9269128" cy="3521292"/>
          </a:xfrm>
          <a:prstGeom prst="rect">
            <a:avLst/>
          </a:prstGeom>
        </p:spPr>
      </p:pic>
    </p:spTree>
    <p:extLst>
      <p:ext uri="{BB962C8B-B14F-4D97-AF65-F5344CB8AC3E}">
        <p14:creationId xmlns:p14="http://schemas.microsoft.com/office/powerpoint/2010/main" val="896119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 5. Tạo mẫu nhập nhật ký hàng ngày</a:t>
            </a:r>
          </a:p>
        </p:txBody>
      </p:sp>
      <p:sp>
        <p:nvSpPr>
          <p:cNvPr id="13" name="TextBox 12">
            <a:extLst>
              <a:ext uri="{FF2B5EF4-FFF2-40B4-BE49-F238E27FC236}">
                <a16:creationId xmlns:a16="http://schemas.microsoft.com/office/drawing/2014/main" id="{2773266C-F008-9010-0222-6C3A49223C4C}"/>
              </a:ext>
            </a:extLst>
          </p:cNvPr>
          <p:cNvSpPr txBox="1"/>
          <p:nvPr/>
        </p:nvSpPr>
        <p:spPr>
          <a:xfrm>
            <a:off x="719487" y="691441"/>
            <a:ext cx="8992403" cy="323165"/>
          </a:xfrm>
          <a:prstGeom prst="rect">
            <a:avLst/>
          </a:prstGeom>
          <a:noFill/>
        </p:spPr>
        <p:txBody>
          <a:bodyPr wrap="square">
            <a:spAutoFit/>
          </a:bodyPr>
          <a:lstStyle/>
          <a:p>
            <a:pPr marR="0"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3. Tiếp tục tại menu ứng dụng chọn File, tiếp theo chọn Share và chọn Share with other</a:t>
            </a:r>
          </a:p>
        </p:txBody>
      </p:sp>
      <p:pic>
        <p:nvPicPr>
          <p:cNvPr id="6" name="Picture 5">
            <a:extLst>
              <a:ext uri="{FF2B5EF4-FFF2-40B4-BE49-F238E27FC236}">
                <a16:creationId xmlns:a16="http://schemas.microsoft.com/office/drawing/2014/main" id="{7FD7CE47-254A-EC35-0718-D71D6985B897}"/>
              </a:ext>
            </a:extLst>
          </p:cNvPr>
          <p:cNvPicPr>
            <a:picLocks noChangeAspect="1"/>
          </p:cNvPicPr>
          <p:nvPr/>
        </p:nvPicPr>
        <p:blipFill rotWithShape="1">
          <a:blip r:embed="rId3"/>
          <a:srcRect t="9896" r="50727" b="50000"/>
          <a:stretch/>
        </p:blipFill>
        <p:spPr>
          <a:xfrm>
            <a:off x="520995" y="1327254"/>
            <a:ext cx="11174756" cy="5116076"/>
          </a:xfrm>
          <a:prstGeom prst="rect">
            <a:avLst/>
          </a:prstGeom>
        </p:spPr>
      </p:pic>
      <p:sp>
        <p:nvSpPr>
          <p:cNvPr id="8" name="Rectangle 7">
            <a:extLst>
              <a:ext uri="{FF2B5EF4-FFF2-40B4-BE49-F238E27FC236}">
                <a16:creationId xmlns:a16="http://schemas.microsoft.com/office/drawing/2014/main" id="{E157D7ED-1421-5F67-0208-15900319C21D}"/>
              </a:ext>
            </a:extLst>
          </p:cNvPr>
          <p:cNvSpPr/>
          <p:nvPr/>
        </p:nvSpPr>
        <p:spPr>
          <a:xfrm>
            <a:off x="6932566" y="4997304"/>
            <a:ext cx="3157731" cy="72301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314714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 5. Tạo mẫu nhập nhật ký hàng ngày</a:t>
            </a:r>
          </a:p>
        </p:txBody>
      </p:sp>
      <p:sp>
        <p:nvSpPr>
          <p:cNvPr id="13" name="TextBox 12">
            <a:extLst>
              <a:ext uri="{FF2B5EF4-FFF2-40B4-BE49-F238E27FC236}">
                <a16:creationId xmlns:a16="http://schemas.microsoft.com/office/drawing/2014/main" id="{2773266C-F008-9010-0222-6C3A49223C4C}"/>
              </a:ext>
            </a:extLst>
          </p:cNvPr>
          <p:cNvSpPr txBox="1"/>
          <p:nvPr/>
        </p:nvSpPr>
        <p:spPr>
          <a:xfrm>
            <a:off x="719487" y="691441"/>
            <a:ext cx="8992403" cy="323165"/>
          </a:xfrm>
          <a:prstGeom prst="rect">
            <a:avLst/>
          </a:prstGeom>
          <a:noFill/>
        </p:spPr>
        <p:txBody>
          <a:bodyPr wrap="square">
            <a:spAutoFit/>
          </a:bodyPr>
          <a:lstStyle/>
          <a:p>
            <a:pPr marR="0"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4. Tiếp tục tại General access, chọn Anyone with the link và chọn Editor</a:t>
            </a:r>
          </a:p>
        </p:txBody>
      </p:sp>
      <p:pic>
        <p:nvPicPr>
          <p:cNvPr id="3" name="Picture 2">
            <a:extLst>
              <a:ext uri="{FF2B5EF4-FFF2-40B4-BE49-F238E27FC236}">
                <a16:creationId xmlns:a16="http://schemas.microsoft.com/office/drawing/2014/main" id="{1F64F3B4-0175-9A81-D60D-B640D81AA0EB}"/>
              </a:ext>
            </a:extLst>
          </p:cNvPr>
          <p:cNvPicPr>
            <a:picLocks noChangeAspect="1"/>
          </p:cNvPicPr>
          <p:nvPr/>
        </p:nvPicPr>
        <p:blipFill rotWithShape="1">
          <a:blip r:embed="rId2"/>
          <a:srcRect l="28168" t="22170" r="31192" b="19070"/>
          <a:stretch/>
        </p:blipFill>
        <p:spPr>
          <a:xfrm>
            <a:off x="1509823" y="1222422"/>
            <a:ext cx="6275174" cy="5103628"/>
          </a:xfrm>
          <a:prstGeom prst="rect">
            <a:avLst/>
          </a:prstGeom>
        </p:spPr>
      </p:pic>
      <p:sp>
        <p:nvSpPr>
          <p:cNvPr id="4" name="Rectangle 3">
            <a:extLst>
              <a:ext uri="{FF2B5EF4-FFF2-40B4-BE49-F238E27FC236}">
                <a16:creationId xmlns:a16="http://schemas.microsoft.com/office/drawing/2014/main" id="{367D4720-8949-A8E5-9948-1A46040C73D9}"/>
              </a:ext>
            </a:extLst>
          </p:cNvPr>
          <p:cNvSpPr/>
          <p:nvPr/>
        </p:nvSpPr>
        <p:spPr>
          <a:xfrm>
            <a:off x="2369359" y="5539561"/>
            <a:ext cx="2893758" cy="584466"/>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
        <p:nvSpPr>
          <p:cNvPr id="5" name="Rectangle 4">
            <a:extLst>
              <a:ext uri="{FF2B5EF4-FFF2-40B4-BE49-F238E27FC236}">
                <a16:creationId xmlns:a16="http://schemas.microsoft.com/office/drawing/2014/main" id="{E52CE6E5-A30D-3048-8AE5-367E43921B8A}"/>
              </a:ext>
            </a:extLst>
          </p:cNvPr>
          <p:cNvSpPr/>
          <p:nvPr/>
        </p:nvSpPr>
        <p:spPr>
          <a:xfrm>
            <a:off x="6220047" y="4558954"/>
            <a:ext cx="1173126" cy="584466"/>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4119341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 5. Tạo mẫu nhập nhật ký hàng ngày</a:t>
            </a:r>
          </a:p>
        </p:txBody>
      </p:sp>
      <p:sp>
        <p:nvSpPr>
          <p:cNvPr id="13" name="TextBox 12">
            <a:extLst>
              <a:ext uri="{FF2B5EF4-FFF2-40B4-BE49-F238E27FC236}">
                <a16:creationId xmlns:a16="http://schemas.microsoft.com/office/drawing/2014/main" id="{2773266C-F008-9010-0222-6C3A49223C4C}"/>
              </a:ext>
            </a:extLst>
          </p:cNvPr>
          <p:cNvSpPr txBox="1"/>
          <p:nvPr/>
        </p:nvSpPr>
        <p:spPr>
          <a:xfrm>
            <a:off x="602524" y="765868"/>
            <a:ext cx="9753583" cy="553998"/>
          </a:xfrm>
          <a:prstGeom prst="rect">
            <a:avLst/>
          </a:prstGeom>
          <a:noFill/>
        </p:spPr>
        <p:txBody>
          <a:bodyPr wrap="square">
            <a:spAutoFit/>
          </a:bodyPr>
          <a:lstStyle/>
          <a:p>
            <a:pPr marR="0"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5. Sau cùng click chọn vào Copy link và gửi đến nhóm cho các cá nhân nhập nhật ký công việc (nhóm zalo, mail hoặc các nền tảng xã hội khác)</a:t>
            </a:r>
          </a:p>
        </p:txBody>
      </p:sp>
      <p:pic>
        <p:nvPicPr>
          <p:cNvPr id="6" name="Picture 5">
            <a:extLst>
              <a:ext uri="{FF2B5EF4-FFF2-40B4-BE49-F238E27FC236}">
                <a16:creationId xmlns:a16="http://schemas.microsoft.com/office/drawing/2014/main" id="{1AB6A97D-C07E-021A-4FE0-2878D775DC9F}"/>
              </a:ext>
            </a:extLst>
          </p:cNvPr>
          <p:cNvPicPr>
            <a:picLocks noChangeAspect="1"/>
          </p:cNvPicPr>
          <p:nvPr/>
        </p:nvPicPr>
        <p:blipFill rotWithShape="1">
          <a:blip r:embed="rId2"/>
          <a:srcRect l="28256" t="22171" r="31453" b="19535"/>
          <a:stretch/>
        </p:blipFill>
        <p:spPr>
          <a:xfrm>
            <a:off x="1350334" y="1387547"/>
            <a:ext cx="6421192" cy="5225904"/>
          </a:xfrm>
          <a:prstGeom prst="rect">
            <a:avLst/>
          </a:prstGeom>
        </p:spPr>
      </p:pic>
      <p:sp>
        <p:nvSpPr>
          <p:cNvPr id="8" name="Rectangle 7">
            <a:extLst>
              <a:ext uri="{FF2B5EF4-FFF2-40B4-BE49-F238E27FC236}">
                <a16:creationId xmlns:a16="http://schemas.microsoft.com/office/drawing/2014/main" id="{C62AC57C-7404-F70F-40E5-A8CBFE2F4732}"/>
              </a:ext>
            </a:extLst>
          </p:cNvPr>
          <p:cNvSpPr/>
          <p:nvPr/>
        </p:nvSpPr>
        <p:spPr>
          <a:xfrm>
            <a:off x="1648046" y="5741580"/>
            <a:ext cx="1458363" cy="584466"/>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Tree>
    <p:extLst>
      <p:ext uri="{BB962C8B-B14F-4D97-AF65-F5344CB8AC3E}">
        <p14:creationId xmlns:p14="http://schemas.microsoft.com/office/powerpoint/2010/main" val="2188044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6. Tổng hợp báo cáo nhật ký hàng tháng, năm</a:t>
            </a:r>
          </a:p>
        </p:txBody>
      </p:sp>
      <p:sp>
        <p:nvSpPr>
          <p:cNvPr id="2" name="TextBox 1">
            <a:extLst>
              <a:ext uri="{FF2B5EF4-FFF2-40B4-BE49-F238E27FC236}">
                <a16:creationId xmlns:a16="http://schemas.microsoft.com/office/drawing/2014/main" id="{AA4464FF-BB84-A56A-4D68-84E97E3DB0C6}"/>
              </a:ext>
            </a:extLst>
          </p:cNvPr>
          <p:cNvSpPr txBox="1"/>
          <p:nvPr/>
        </p:nvSpPr>
        <p:spPr>
          <a:xfrm>
            <a:off x="602524" y="765868"/>
            <a:ext cx="9753583" cy="553998"/>
          </a:xfrm>
          <a:prstGeom prst="rect">
            <a:avLst/>
          </a:prstGeom>
          <a:noFill/>
        </p:spPr>
        <p:txBody>
          <a:bodyPr wrap="square">
            <a:spAutoFit/>
          </a:bodyPr>
          <a:lstStyle/>
          <a:p>
            <a:pPr marR="0"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1. Tải bảng tổng hợp nhật ký ngày về máy, thực hiện copy và paste vào bảng tổng hợp tháng đã được khai báo </a:t>
            </a:r>
            <a:r>
              <a:rPr lang="en-US" b="1" i="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(Trình chiếu video thao tác thực hiện tổng hợp nhật ký theo tháng)</a:t>
            </a:r>
          </a:p>
        </p:txBody>
      </p:sp>
      <p:pic>
        <p:nvPicPr>
          <p:cNvPr id="3" name="Screen Recording 2">
            <a:hlinkClick r:id="" action="ppaction://media"/>
            <a:extLst>
              <a:ext uri="{FF2B5EF4-FFF2-40B4-BE49-F238E27FC236}">
                <a16:creationId xmlns:a16="http://schemas.microsoft.com/office/drawing/2014/main" id="{68E404D1-344A-0DB0-1768-AB917DA5B2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0242" y="1319866"/>
            <a:ext cx="9856381" cy="5544214"/>
          </a:xfrm>
          <a:prstGeom prst="rect">
            <a:avLst/>
          </a:prstGeom>
        </p:spPr>
      </p:pic>
    </p:spTree>
    <p:extLst>
      <p:ext uri="{BB962C8B-B14F-4D97-AF65-F5344CB8AC3E}">
        <p14:creationId xmlns:p14="http://schemas.microsoft.com/office/powerpoint/2010/main" val="405431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6. Tổng hợp báo cáo nhật ký hàng tháng, năm</a:t>
            </a:r>
          </a:p>
        </p:txBody>
      </p:sp>
      <p:sp>
        <p:nvSpPr>
          <p:cNvPr id="2" name="TextBox 1">
            <a:extLst>
              <a:ext uri="{FF2B5EF4-FFF2-40B4-BE49-F238E27FC236}">
                <a16:creationId xmlns:a16="http://schemas.microsoft.com/office/drawing/2014/main" id="{AA4464FF-BB84-A56A-4D68-84E97E3DB0C6}"/>
              </a:ext>
            </a:extLst>
          </p:cNvPr>
          <p:cNvSpPr txBox="1"/>
          <p:nvPr/>
        </p:nvSpPr>
        <p:spPr>
          <a:xfrm>
            <a:off x="602524" y="765868"/>
            <a:ext cx="9753583" cy="553998"/>
          </a:xfrm>
          <a:prstGeom prst="rect">
            <a:avLst/>
          </a:prstGeom>
          <a:noFill/>
        </p:spPr>
        <p:txBody>
          <a:bodyPr wrap="square">
            <a:spAutoFit/>
          </a:bodyPr>
          <a:lstStyle/>
          <a:p>
            <a:pPr marR="0"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2. Tổng hợp nhật ký theo năm, thực hiện tương tự như tổng hợp nhật ký theo tháng, thực copy nhật ký của 12 tháng và paste vào bảng tổng hợp năm đã được khai báo</a:t>
            </a:r>
            <a:endParaRPr lang="en-US" b="1" i="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FFD690-9E51-BD7B-73FA-AF9834700478}"/>
              </a:ext>
            </a:extLst>
          </p:cNvPr>
          <p:cNvSpPr txBox="1"/>
          <p:nvPr/>
        </p:nvSpPr>
        <p:spPr>
          <a:xfrm>
            <a:off x="574165" y="3151450"/>
            <a:ext cx="9753583" cy="373628"/>
          </a:xfrm>
          <a:prstGeom prst="rect">
            <a:avLst/>
          </a:prstGeom>
          <a:noFill/>
        </p:spPr>
        <p:txBody>
          <a:bodyPr wrap="square">
            <a:spAutoFit/>
          </a:bodyPr>
          <a:lstStyle/>
          <a:p>
            <a:pPr marR="0" algn="just">
              <a:lnSpc>
                <a:spcPts val="1800"/>
              </a:lnSpc>
              <a:spcBef>
                <a:spcPts val="600"/>
              </a:spcBef>
              <a:spcAft>
                <a:spcPts val="0"/>
              </a:spcAft>
            </a:pPr>
            <a:r>
              <a:rPr lang="en-US" sz="3600" b="1" i="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Xin cảm ơn các đồng chí đã tập trung lắng nghe!</a:t>
            </a:r>
          </a:p>
        </p:txBody>
      </p:sp>
    </p:spTree>
    <p:extLst>
      <p:ext uri="{BB962C8B-B14F-4D97-AF65-F5344CB8AC3E}">
        <p14:creationId xmlns:p14="http://schemas.microsoft.com/office/powerpoint/2010/main" val="265339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nhật ký </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dụng</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1076452"/>
            <a:ext cx="8992403" cy="553998"/>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2</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Mở thư mục Nhật ký công việc năm 2024, sau đó click phải chuột chọn File upload, tiếp chọn file mẫu có định dạng .xlsx đã được tạo sẵn.</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7572451-65B8-7F95-604B-99AFC2A0ED3E}"/>
              </a:ext>
            </a:extLst>
          </p:cNvPr>
          <p:cNvPicPr>
            <a:picLocks noChangeAspect="1"/>
          </p:cNvPicPr>
          <p:nvPr/>
        </p:nvPicPr>
        <p:blipFill rotWithShape="1">
          <a:blip r:embed="rId2"/>
          <a:srcRect t="16982" r="48211" b="46667"/>
          <a:stretch/>
        </p:blipFill>
        <p:spPr>
          <a:xfrm>
            <a:off x="719487" y="2028234"/>
            <a:ext cx="9506461" cy="3753314"/>
          </a:xfrm>
          <a:prstGeom prst="rect">
            <a:avLst/>
          </a:prstGeom>
        </p:spPr>
      </p:pic>
    </p:spTree>
    <p:extLst>
      <p:ext uri="{BB962C8B-B14F-4D97-AF65-F5344CB8AC3E}">
        <p14:creationId xmlns:p14="http://schemas.microsoft.com/office/powerpoint/2010/main" val="89826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nhật ký </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dụng</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1076452"/>
            <a:ext cx="8992403" cy="323165"/>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3</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Click phải chuột vào file mẫu chọn Open with, chọn Google Sheets.</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C3B4C85-E85D-F023-B383-5DE9F3B8C6D1}"/>
              </a:ext>
            </a:extLst>
          </p:cNvPr>
          <p:cNvPicPr>
            <a:picLocks noChangeAspect="1"/>
          </p:cNvPicPr>
          <p:nvPr/>
        </p:nvPicPr>
        <p:blipFill rotWithShape="1">
          <a:blip r:embed="rId2"/>
          <a:srcRect l="18395" t="18105" r="16079" b="44000"/>
          <a:stretch/>
        </p:blipFill>
        <p:spPr>
          <a:xfrm>
            <a:off x="719487" y="1797401"/>
            <a:ext cx="10482178" cy="3409866"/>
          </a:xfrm>
          <a:prstGeom prst="rect">
            <a:avLst/>
          </a:prstGeom>
        </p:spPr>
      </p:pic>
      <p:sp>
        <p:nvSpPr>
          <p:cNvPr id="8" name="Rectangle 7">
            <a:extLst>
              <a:ext uri="{FF2B5EF4-FFF2-40B4-BE49-F238E27FC236}">
                <a16:creationId xmlns:a16="http://schemas.microsoft.com/office/drawing/2014/main" id="{359ADA23-0EF8-9D96-D047-F0C9D0E5B219}"/>
              </a:ext>
            </a:extLst>
          </p:cNvPr>
          <p:cNvSpPr/>
          <p:nvPr/>
        </p:nvSpPr>
        <p:spPr>
          <a:xfrm>
            <a:off x="7748326" y="4697128"/>
            <a:ext cx="1963563" cy="5101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399900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nhật ký </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dụng</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1076452"/>
            <a:ext cx="8992403" cy="323165"/>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4</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Tiếp theo vào menu click chọn File, tiếp theo chọn Save as Google Sheets.</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72B8C1D-6136-F1EE-C63B-F35180A2337A}"/>
              </a:ext>
            </a:extLst>
          </p:cNvPr>
          <p:cNvPicPr>
            <a:picLocks noChangeAspect="1"/>
          </p:cNvPicPr>
          <p:nvPr/>
        </p:nvPicPr>
        <p:blipFill rotWithShape="1">
          <a:blip r:embed="rId2"/>
          <a:srcRect t="9896" r="42289" b="56772"/>
          <a:stretch/>
        </p:blipFill>
        <p:spPr>
          <a:xfrm>
            <a:off x="719487" y="1712912"/>
            <a:ext cx="10637159" cy="3455854"/>
          </a:xfrm>
          <a:prstGeom prst="rect">
            <a:avLst/>
          </a:prstGeom>
        </p:spPr>
      </p:pic>
      <p:sp>
        <p:nvSpPr>
          <p:cNvPr id="6" name="Rectangle 5">
            <a:extLst>
              <a:ext uri="{FF2B5EF4-FFF2-40B4-BE49-F238E27FC236}">
                <a16:creationId xmlns:a16="http://schemas.microsoft.com/office/drawing/2014/main" id="{BC67C689-4A55-6A26-0688-E0D8D33636D6}"/>
              </a:ext>
            </a:extLst>
          </p:cNvPr>
          <p:cNvSpPr/>
          <p:nvPr/>
        </p:nvSpPr>
        <p:spPr>
          <a:xfrm>
            <a:off x="1636293" y="4504626"/>
            <a:ext cx="2762451" cy="404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103727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nhật ký </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dụng</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1076452"/>
            <a:ext cx="8992403" cy="553998"/>
          </a:xfrm>
          <a:prstGeom prst="rect">
            <a:avLst/>
          </a:prstGeom>
          <a:noFill/>
        </p:spPr>
        <p:txBody>
          <a:bodyPr wrap="square">
            <a:spAutoFit/>
          </a:bodyPr>
          <a:lstStyle/>
          <a:p>
            <a:pPr marL="0" marR="0" indent="360045" algn="just">
              <a:lnSpc>
                <a:spcPts val="1800"/>
              </a:lnSpc>
              <a:spcBef>
                <a:spcPts val="600"/>
              </a:spcBef>
              <a:spcAft>
                <a:spcPts val="0"/>
              </a:spcAft>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5. Tiếp theo về Driver và nhấn vào nút Refesh để cho hiện file nhật ký mới vừa tạo theo mẫu.</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2DF06FB-9B87-F40F-1880-98527F25A0E9}"/>
              </a:ext>
            </a:extLst>
          </p:cNvPr>
          <p:cNvPicPr>
            <a:picLocks noChangeAspect="1"/>
          </p:cNvPicPr>
          <p:nvPr/>
        </p:nvPicPr>
        <p:blipFill rotWithShape="1">
          <a:blip r:embed="rId2"/>
          <a:srcRect t="19719" r="39763" b="46106"/>
          <a:stretch/>
        </p:blipFill>
        <p:spPr>
          <a:xfrm>
            <a:off x="719485" y="2079127"/>
            <a:ext cx="10736905" cy="3426524"/>
          </a:xfrm>
          <a:prstGeom prst="rect">
            <a:avLst/>
          </a:prstGeom>
        </p:spPr>
      </p:pic>
      <p:sp>
        <p:nvSpPr>
          <p:cNvPr id="5" name="Rectangle 4">
            <a:extLst>
              <a:ext uri="{FF2B5EF4-FFF2-40B4-BE49-F238E27FC236}">
                <a16:creationId xmlns:a16="http://schemas.microsoft.com/office/drawing/2014/main" id="{CDD7B81A-FCFA-9422-8CCD-568C1846DDC5}"/>
              </a:ext>
            </a:extLst>
          </p:cNvPr>
          <p:cNvSpPr/>
          <p:nvPr/>
        </p:nvSpPr>
        <p:spPr>
          <a:xfrm>
            <a:off x="4228897" y="3799565"/>
            <a:ext cx="5482993" cy="772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720223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marL="0" marR="0" indent="360045" algn="just">
              <a:lnSpc>
                <a:spcPct val="150000"/>
              </a:lnSpc>
              <a:spcBef>
                <a:spcPts val="600"/>
              </a:spcBef>
              <a:spcAft>
                <a:spcPts val="0"/>
              </a:spcAft>
            </a:pP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nhật ký </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 </a:t>
            </a:r>
            <a:r>
              <a:rPr lang="en-US" sz="2400" b="1" kern="1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dụng</a:t>
            </a: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1076452"/>
            <a:ext cx="8992403" cy="323165"/>
          </a:xfrm>
          <a:prstGeom prst="rect">
            <a:avLst/>
          </a:prstGeom>
          <a:noFill/>
        </p:spPr>
        <p:txBody>
          <a:bodyPr wrap="square">
            <a:spAutoFit/>
          </a:bodyPr>
          <a:lstStyle/>
          <a:p>
            <a:pPr marL="0" marR="0" indent="360045" algn="just">
              <a:lnSpc>
                <a:spcPts val="1800"/>
              </a:lnSpc>
              <a:spcBef>
                <a:spcPts val="600"/>
              </a:spcBef>
              <a:spcAft>
                <a:spcPts val="0"/>
              </a:spcAft>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6</a:t>
            </a: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Tiếp theo xóa file mẫu có định dạng (.xlsx) và dùng file mới vừa tạo.</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548CB6E-953C-CA06-6714-90ABD6D27B39}"/>
              </a:ext>
            </a:extLst>
          </p:cNvPr>
          <p:cNvPicPr>
            <a:picLocks noChangeAspect="1"/>
          </p:cNvPicPr>
          <p:nvPr/>
        </p:nvPicPr>
        <p:blipFill rotWithShape="1">
          <a:blip r:embed="rId2"/>
          <a:srcRect t="38596" r="34079" b="10737"/>
          <a:stretch/>
        </p:blipFill>
        <p:spPr>
          <a:xfrm>
            <a:off x="719487" y="1459375"/>
            <a:ext cx="10686450" cy="3474720"/>
          </a:xfrm>
          <a:prstGeom prst="rect">
            <a:avLst/>
          </a:prstGeom>
        </p:spPr>
      </p:pic>
      <p:sp>
        <p:nvSpPr>
          <p:cNvPr id="9" name="Rectangle 8">
            <a:extLst>
              <a:ext uri="{FF2B5EF4-FFF2-40B4-BE49-F238E27FC236}">
                <a16:creationId xmlns:a16="http://schemas.microsoft.com/office/drawing/2014/main" id="{61491361-F06C-B6DA-88F2-2483652650DE}"/>
              </a:ext>
            </a:extLst>
          </p:cNvPr>
          <p:cNvSpPr/>
          <p:nvPr/>
        </p:nvSpPr>
        <p:spPr>
          <a:xfrm>
            <a:off x="6708810" y="1797401"/>
            <a:ext cx="442749" cy="445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Rectangle 9">
            <a:extLst>
              <a:ext uri="{FF2B5EF4-FFF2-40B4-BE49-F238E27FC236}">
                <a16:creationId xmlns:a16="http://schemas.microsoft.com/office/drawing/2014/main" id="{085EC89E-20ED-B32F-0988-3C3D2C0E0132}"/>
              </a:ext>
            </a:extLst>
          </p:cNvPr>
          <p:cNvSpPr/>
          <p:nvPr/>
        </p:nvSpPr>
        <p:spPr>
          <a:xfrm>
            <a:off x="7350492" y="4540248"/>
            <a:ext cx="2715928" cy="3938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09890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87093-7D21-6749-6D7F-F1573F8CC1EE}"/>
              </a:ext>
            </a:extLst>
          </p:cNvPr>
          <p:cNvSpPr txBox="1"/>
          <p:nvPr/>
        </p:nvSpPr>
        <p:spPr>
          <a:xfrm>
            <a:off x="440356" y="98701"/>
            <a:ext cx="8896150" cy="579967"/>
          </a:xfrm>
          <a:prstGeom prst="rect">
            <a:avLst/>
          </a:prstGeom>
          <a:noFill/>
        </p:spPr>
        <p:txBody>
          <a:bodyPr wrap="square">
            <a:spAutoFit/>
          </a:bodyPr>
          <a:lstStyle/>
          <a:p>
            <a:pPr indent="360045" algn="just">
              <a:lnSpc>
                <a:spcPct val="150000"/>
              </a:lnSpc>
              <a:spcBef>
                <a:spcPts val="600"/>
              </a:spcBef>
            </a:pPr>
            <a:r>
              <a:rPr lang="en-US" sz="2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 2. Cập nhật thông tin nhật ký</a:t>
            </a:r>
            <a:endParaRPr lang="en-SG" sz="24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CE7792-4305-411B-3D97-C49F70DD8929}"/>
              </a:ext>
            </a:extLst>
          </p:cNvPr>
          <p:cNvSpPr txBox="1"/>
          <p:nvPr/>
        </p:nvSpPr>
        <p:spPr>
          <a:xfrm>
            <a:off x="719487" y="701067"/>
            <a:ext cx="8992403" cy="323165"/>
          </a:xfrm>
          <a:prstGeom prst="rect">
            <a:avLst/>
          </a:prstGeom>
          <a:noFill/>
        </p:spPr>
        <p:txBody>
          <a:bodyPr wrap="square">
            <a:spAutoFit/>
          </a:bodyPr>
          <a:lstStyle/>
          <a:p>
            <a:pPr marL="0" marR="0" indent="360045" algn="just">
              <a:lnSpc>
                <a:spcPts val="1800"/>
              </a:lnSpc>
              <a:spcBef>
                <a:spcPts val="600"/>
              </a:spcBef>
              <a:spcAft>
                <a:spcPts val="0"/>
              </a:spcAft>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Đặt tên cho sheet tương ứng với tên cá nhân</a:t>
            </a:r>
            <a:endParaRPr lang="en-SG"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DBDDDA0-D33D-AD07-7763-66F0E62E1229}"/>
              </a:ext>
            </a:extLst>
          </p:cNvPr>
          <p:cNvSpPr txBox="1"/>
          <p:nvPr/>
        </p:nvSpPr>
        <p:spPr>
          <a:xfrm>
            <a:off x="650506" y="5194465"/>
            <a:ext cx="10023911" cy="1938992"/>
          </a:xfrm>
          <a:prstGeom prst="rect">
            <a:avLst/>
          </a:prstGeom>
          <a:noFill/>
        </p:spPr>
        <p:txBody>
          <a:bodyPr wrap="square">
            <a:spAutoFit/>
          </a:bodyPr>
          <a:lstStyle/>
          <a:p>
            <a:pPr marL="285750" indent="-285750" algn="just">
              <a:lnSpc>
                <a:spcPts val="1800"/>
              </a:lnSpc>
              <a:spcBef>
                <a:spcPts val="600"/>
              </a:spcBef>
              <a:buFontTx/>
              <a:buChar char="-"/>
            </a:pPr>
            <a:r>
              <a:rPr lang="en-US" sz="1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Đổi tên sheet theo tên các thành viên: Click phải chuột vào sheet </a:t>
            </a: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 nhân 1, chọn Rename, tiếp tục nhập tên cá nhân.</a:t>
            </a:r>
          </a:p>
          <a:p>
            <a:pPr marL="285750" indent="-285750" algn="just">
              <a:lnSpc>
                <a:spcPts val="1800"/>
              </a:lnSpc>
              <a:spcBef>
                <a:spcPts val="600"/>
              </a:spcBef>
              <a:buFontTx/>
              <a:buChar char="-"/>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Nguyên tắc đặt tên sheet từ cá nhân có chức vụ cao đến thấp, từ trái sang phải.</a:t>
            </a:r>
          </a:p>
          <a:p>
            <a:pPr marL="285750" indent="-285750" algn="just">
              <a:lnSpc>
                <a:spcPts val="1800"/>
              </a:lnSpc>
              <a:spcBef>
                <a:spcPts val="600"/>
              </a:spcBef>
              <a:buFontTx/>
              <a:buChar char="-"/>
            </a:pPr>
            <a:r>
              <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Mẫu có 8 sheet, nên tùy vào số lượng cá nhân của cơ quan, có thể xóa và them: để thêm click phải chuột tại sheet cá nhân 1 chọn Duplicate; để xóa click phải chuột vào sheet cá nhân cần xóa chọn Delete</a:t>
            </a:r>
          </a:p>
          <a:p>
            <a:pPr marL="285750" indent="-285750" algn="just">
              <a:lnSpc>
                <a:spcPts val="1800"/>
              </a:lnSpc>
              <a:spcBef>
                <a:spcPts val="600"/>
              </a:spcBef>
              <a:buFontTx/>
              <a:buChar char="-"/>
            </a:pPr>
            <a:endParaRPr lang="en-US" b="1" kern="10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E7432E8-E54F-3936-4EA2-FD42D5D76C0D}"/>
              </a:ext>
            </a:extLst>
          </p:cNvPr>
          <p:cNvPicPr>
            <a:picLocks noChangeAspect="1"/>
          </p:cNvPicPr>
          <p:nvPr/>
        </p:nvPicPr>
        <p:blipFill rotWithShape="1">
          <a:blip r:embed="rId2"/>
          <a:srcRect t="29474" r="8105" b="7368"/>
          <a:stretch/>
        </p:blipFill>
        <p:spPr>
          <a:xfrm>
            <a:off x="403861" y="1036293"/>
            <a:ext cx="11203806" cy="4103599"/>
          </a:xfrm>
          <a:prstGeom prst="rect">
            <a:avLst/>
          </a:prstGeom>
        </p:spPr>
      </p:pic>
      <p:sp>
        <p:nvSpPr>
          <p:cNvPr id="5" name="Rectangle 4">
            <a:extLst>
              <a:ext uri="{FF2B5EF4-FFF2-40B4-BE49-F238E27FC236}">
                <a16:creationId xmlns:a16="http://schemas.microsoft.com/office/drawing/2014/main" id="{5A441F14-E886-D791-4391-FA9B7ED35DCA}"/>
              </a:ext>
            </a:extLst>
          </p:cNvPr>
          <p:cNvSpPr/>
          <p:nvPr/>
        </p:nvSpPr>
        <p:spPr>
          <a:xfrm>
            <a:off x="2668204" y="4787908"/>
            <a:ext cx="1143400" cy="374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77176586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711</TotalTime>
  <Words>1913</Words>
  <Application>Microsoft Office PowerPoint</Application>
  <PresentationFormat>Widescreen</PresentationFormat>
  <Paragraphs>105</Paragraphs>
  <Slides>34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Google Sans Mono</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4 PC</dc:creator>
  <cp:lastModifiedBy>May 4 PC</cp:lastModifiedBy>
  <cp:revision>34</cp:revision>
  <dcterms:created xsi:type="dcterms:W3CDTF">2024-03-29T03:07:58Z</dcterms:created>
  <dcterms:modified xsi:type="dcterms:W3CDTF">2024-04-01T06:54:36Z</dcterms:modified>
</cp:coreProperties>
</file>